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xlsm" ContentType="application/vnd.ms-excel.sheet.macroEnabled.12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6" r:id="rId3"/>
    <p:sldId id="277" r:id="rId4"/>
    <p:sldId id="278" r:id="rId5"/>
    <p:sldId id="290" r:id="rId6"/>
    <p:sldId id="301" r:id="rId7"/>
    <p:sldId id="292" r:id="rId8"/>
    <p:sldId id="295" r:id="rId9"/>
    <p:sldId id="296" r:id="rId10"/>
    <p:sldId id="299" r:id="rId11"/>
    <p:sldId id="300" r:id="rId12"/>
    <p:sldId id="284" r:id="rId13"/>
    <p:sldId id="285" r:id="rId14"/>
    <p:sldId id="297" r:id="rId15"/>
    <p:sldId id="298" r:id="rId16"/>
    <p:sldId id="288" r:id="rId17"/>
    <p:sldId id="26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n Ang" initials="RA" lastIdx="1" clrIdx="0">
    <p:extLst>
      <p:ext uri="{19B8F6BF-5375-455C-9EA6-DF929625EA0E}">
        <p15:presenceInfo xmlns:p15="http://schemas.microsoft.com/office/powerpoint/2012/main" userId="938f6e3875c6e7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D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456" y="87"/>
      </p:cViewPr>
      <p:guideLst>
        <p:guide orient="horz" pos="2136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E63C-A4B9-42DC-9F1E-7BD4A0664198}" type="datetimeFigureOut">
              <a:rPr lang="en-US" smtClean="0"/>
              <a:pPr/>
              <a:t>06/04/2020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7B75A-BC2D-457B-985B-993C162714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3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E63C-A4B9-42DC-9F1E-7BD4A0664198}" type="datetimeFigureOut">
              <a:rPr lang="en-US" smtClean="0"/>
              <a:pPr/>
              <a:t>06/04/2020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7B75A-BC2D-457B-985B-993C162714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190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E63C-A4B9-42DC-9F1E-7BD4A0664198}" type="datetimeFigureOut">
              <a:rPr lang="en-US" smtClean="0"/>
              <a:pPr/>
              <a:t>06/04/2020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7B75A-BC2D-457B-985B-993C162714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42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E63C-A4B9-42DC-9F1E-7BD4A0664198}" type="datetimeFigureOut">
              <a:rPr lang="en-US" smtClean="0"/>
              <a:pPr/>
              <a:t>06/04/2020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7B75A-BC2D-457B-985B-993C162714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97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E63C-A4B9-42DC-9F1E-7BD4A0664198}" type="datetimeFigureOut">
              <a:rPr lang="en-US" smtClean="0"/>
              <a:pPr/>
              <a:t>06/04/2020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7B75A-BC2D-457B-985B-993C162714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15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E63C-A4B9-42DC-9F1E-7BD4A0664198}" type="datetimeFigureOut">
              <a:rPr lang="en-US" smtClean="0"/>
              <a:pPr/>
              <a:t>06/04/2020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7B75A-BC2D-457B-985B-993C162714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916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E63C-A4B9-42DC-9F1E-7BD4A0664198}" type="datetimeFigureOut">
              <a:rPr lang="en-US" smtClean="0"/>
              <a:pPr/>
              <a:t>06/04/2020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7B75A-BC2D-457B-985B-993C162714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54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E63C-A4B9-42DC-9F1E-7BD4A0664198}" type="datetimeFigureOut">
              <a:rPr lang="en-US" smtClean="0"/>
              <a:pPr/>
              <a:t>06/04/2020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7B75A-BC2D-457B-985B-993C162714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46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E63C-A4B9-42DC-9F1E-7BD4A0664198}" type="datetimeFigureOut">
              <a:rPr lang="en-US" smtClean="0"/>
              <a:pPr/>
              <a:t>06/04/2020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7B75A-BC2D-457B-985B-993C162714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587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E63C-A4B9-42DC-9F1E-7BD4A0664198}" type="datetimeFigureOut">
              <a:rPr lang="en-US" smtClean="0"/>
              <a:pPr/>
              <a:t>06/04/2020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7B75A-BC2D-457B-985B-993C162714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84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E63C-A4B9-42DC-9F1E-7BD4A0664198}" type="datetimeFigureOut">
              <a:rPr lang="en-US" smtClean="0"/>
              <a:pPr/>
              <a:t>06/04/2020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7B75A-BC2D-457B-985B-993C162714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648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CE63C-A4B9-42DC-9F1E-7BD4A0664198}" type="datetimeFigureOut">
              <a:rPr lang="en-US" smtClean="0"/>
              <a:pPr/>
              <a:t>06/04/2020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7B75A-BC2D-457B-985B-993C162714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8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.jpe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21.png"/><Relationship Id="rId7" Type="http://schemas.openxmlformats.org/officeDocument/2006/relationships/image" Target="../media/image19.png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1.png"/><Relationship Id="rId5" Type="http://schemas.openxmlformats.org/officeDocument/2006/relationships/image" Target="../media/image12.png"/><Relationship Id="rId10" Type="http://schemas.openxmlformats.org/officeDocument/2006/relationships/image" Target="../media/image22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w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wmf"/><Relationship Id="rId5" Type="http://schemas.openxmlformats.org/officeDocument/2006/relationships/package" Target="../embeddings/Microsoft_Excel_Macro-Enabled_Worksheet2.xlsm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9.wmf"/><Relationship Id="rId5" Type="http://schemas.openxmlformats.org/officeDocument/2006/relationships/package" Target="../embeddings/Microsoft_Excel_Macro-Enabled_Worksheet3.xlsm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1.wmf"/><Relationship Id="rId5" Type="http://schemas.openxmlformats.org/officeDocument/2006/relationships/package" Target="../embeddings/Microsoft_Excel_Macro-Enabled_Worksheet4.xlsm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2"/>
          <p:cNvSpPr txBox="1">
            <a:spLocks/>
          </p:cNvSpPr>
          <p:nvPr/>
        </p:nvSpPr>
        <p:spPr>
          <a:xfrm>
            <a:off x="2125821" y="1678036"/>
            <a:ext cx="6268548" cy="2487861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n-SG" sz="4000" b="1" spc="229" dirty="0">
                <a:solidFill>
                  <a:srgbClr val="92D050"/>
                </a:solidFill>
                <a:latin typeface="Arial Black" panose="020B0A04020102020204" pitchFamily="34" charset="0"/>
              </a:rPr>
              <a:t>DCS SYNTHESIS</a:t>
            </a:r>
          </a:p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n-SG" sz="4000" b="1" spc="229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JERIPAY </a:t>
            </a:r>
          </a:p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n-SG" sz="4000" b="1" spc="229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ORDERING</a:t>
            </a:r>
            <a:r>
              <a:rPr lang="en-SG" sz="4000" b="1" spc="25" dirty="0">
                <a:solidFill>
                  <a:srgbClr val="33BDAC"/>
                </a:solidFill>
                <a:latin typeface="Arial Black" panose="020B0A04020102020204" pitchFamily="34" charset="0"/>
              </a:rPr>
              <a:t> PAY DELIVER </a:t>
            </a:r>
            <a:r>
              <a:rPr lang="en-SG" sz="4000" b="1" spc="295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SYSTEM  </a:t>
            </a:r>
          </a:p>
        </p:txBody>
      </p:sp>
      <p:pic>
        <p:nvPicPr>
          <p:cNvPr id="20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5" r="15141"/>
          <a:stretch>
            <a:fillRect/>
          </a:stretch>
        </p:blipFill>
        <p:spPr bwMode="auto">
          <a:xfrm>
            <a:off x="9228490" y="3543300"/>
            <a:ext cx="1995714" cy="199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430221E-F954-4D98-B185-BE5749DC3974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6116" y="1118299"/>
            <a:ext cx="2118088" cy="199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836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9">
            <a:extLst>
              <a:ext uri="{FF2B5EF4-FFF2-40B4-BE49-F238E27FC236}">
                <a16:creationId xmlns:a16="http://schemas.microsoft.com/office/drawing/2014/main" xmlns="" id="{363E7013-9558-4A0B-8DBF-371CC8730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49" y="628650"/>
            <a:ext cx="10655301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7D556AA-34F7-443C-9FF4-38E26ED32539}"/>
              </a:ext>
            </a:extLst>
          </p:cNvPr>
          <p:cNvSpPr txBox="1"/>
          <p:nvPr/>
        </p:nvSpPr>
        <p:spPr>
          <a:xfrm>
            <a:off x="2862826" y="43875"/>
            <a:ext cx="8403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1" dirty="0">
                <a:cs typeface="Arial" pitchFamily="34" charset="0"/>
              </a:rPr>
              <a:t>Backend Portal View by Orders</a:t>
            </a:r>
          </a:p>
        </p:txBody>
      </p:sp>
    </p:spTree>
    <p:extLst>
      <p:ext uri="{BB962C8B-B14F-4D97-AF65-F5344CB8AC3E}">
        <p14:creationId xmlns:p14="http://schemas.microsoft.com/office/powerpoint/2010/main" val="297950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0">
            <a:extLst>
              <a:ext uri="{FF2B5EF4-FFF2-40B4-BE49-F238E27FC236}">
                <a16:creationId xmlns:a16="http://schemas.microsoft.com/office/drawing/2014/main" xmlns="" id="{6D334D0C-5F88-4242-8446-EB72A8D5E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07" y="98151"/>
            <a:ext cx="4768643" cy="666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8FFC978-E4C9-44BF-9456-252C907500FB}"/>
              </a:ext>
            </a:extLst>
          </p:cNvPr>
          <p:cNvSpPr txBox="1"/>
          <p:nvPr/>
        </p:nvSpPr>
        <p:spPr>
          <a:xfrm>
            <a:off x="5286102" y="237242"/>
            <a:ext cx="6545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1" dirty="0">
                <a:cs typeface="Arial" pitchFamily="34" charset="0"/>
              </a:rPr>
              <a:t>Backend Portal View for individual Orders</a:t>
            </a:r>
          </a:p>
        </p:txBody>
      </p:sp>
    </p:spTree>
    <p:extLst>
      <p:ext uri="{BB962C8B-B14F-4D97-AF65-F5344CB8AC3E}">
        <p14:creationId xmlns:p14="http://schemas.microsoft.com/office/powerpoint/2010/main" val="23978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3647531" y="4027885"/>
            <a:ext cx="5182968" cy="880904"/>
            <a:chOff x="0" y="19050"/>
            <a:chExt cx="10365937" cy="1761806"/>
          </a:xfrm>
        </p:grpSpPr>
        <p:sp>
          <p:nvSpPr>
            <p:cNvPr id="5" name="TextBox 5"/>
            <p:cNvSpPr txBox="1"/>
            <p:nvPr/>
          </p:nvSpPr>
          <p:spPr>
            <a:xfrm>
              <a:off x="0" y="729287"/>
              <a:ext cx="10365937" cy="10515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33"/>
                </a:lnSpc>
              </a:pPr>
              <a:r>
                <a:rPr lang="en-US" sz="4100" dirty="0">
                  <a:solidFill>
                    <a:srgbClr val="FFFFFF"/>
                  </a:solidFill>
                  <a:latin typeface="Montserrat Classic Bold"/>
                </a:rPr>
                <a:t>$105 SGD/M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9050"/>
              <a:ext cx="10365937" cy="5899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73"/>
                </a:lnSpc>
              </a:pPr>
              <a:r>
                <a:rPr lang="en-US" sz="2100" spc="382" dirty="0">
                  <a:solidFill>
                    <a:schemeClr val="bg1"/>
                  </a:solidFill>
                  <a:latin typeface="Now Bold"/>
                </a:rPr>
                <a:t>MONTHLY</a:t>
              </a:r>
            </a:p>
          </p:txBody>
        </p:sp>
      </p:grpSp>
      <p:grpSp>
        <p:nvGrpSpPr>
          <p:cNvPr id="4" name="Group 2"/>
          <p:cNvGrpSpPr/>
          <p:nvPr/>
        </p:nvGrpSpPr>
        <p:grpSpPr>
          <a:xfrm>
            <a:off x="3606799" y="1789611"/>
            <a:ext cx="8110584" cy="3226525"/>
            <a:chOff x="0" y="0"/>
            <a:chExt cx="1913890" cy="1072513"/>
          </a:xfrm>
          <a:solidFill>
            <a:srgbClr val="92D050"/>
          </a:solidFill>
        </p:grpSpPr>
        <p:sp>
          <p:nvSpPr>
            <p:cNvPr id="14" name="Freeform 3"/>
            <p:cNvSpPr/>
            <p:nvPr/>
          </p:nvSpPr>
          <p:spPr>
            <a:xfrm>
              <a:off x="0" y="0"/>
              <a:ext cx="1913890" cy="1072513"/>
            </a:xfrm>
            <a:custGeom>
              <a:avLst/>
              <a:gdLst/>
              <a:ahLst/>
              <a:cxnLst/>
              <a:rect l="l" t="t" r="r" b="b"/>
              <a:pathLst>
                <a:path w="1913890" h="1072513">
                  <a:moveTo>
                    <a:pt x="0" y="0"/>
                  </a:moveTo>
                  <a:lnTo>
                    <a:pt x="1913890" y="0"/>
                  </a:lnTo>
                  <a:lnTo>
                    <a:pt x="1913890" y="1072513"/>
                  </a:lnTo>
                  <a:lnTo>
                    <a:pt x="0" y="1072513"/>
                  </a:lnTo>
                  <a:close/>
                </a:path>
              </a:pathLst>
            </a:custGeom>
            <a:grpFill/>
          </p:spPr>
        </p:sp>
      </p:grpSp>
      <p:grpSp>
        <p:nvGrpSpPr>
          <p:cNvPr id="7" name="Group 4"/>
          <p:cNvGrpSpPr/>
          <p:nvPr/>
        </p:nvGrpSpPr>
        <p:grpSpPr>
          <a:xfrm>
            <a:off x="3817257" y="1875725"/>
            <a:ext cx="7573554" cy="3044882"/>
            <a:chOff x="522514" y="-1258699"/>
            <a:chExt cx="13239933" cy="6089755"/>
          </a:xfrm>
        </p:grpSpPr>
        <p:sp>
          <p:nvSpPr>
            <p:cNvPr id="16" name="TextBox 5"/>
            <p:cNvSpPr txBox="1"/>
            <p:nvPr/>
          </p:nvSpPr>
          <p:spPr>
            <a:xfrm>
              <a:off x="522514" y="624783"/>
              <a:ext cx="13239933" cy="420627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133"/>
                </a:lnSpc>
              </a:pPr>
              <a:r>
                <a:rPr lang="en-US" sz="4100" dirty="0">
                  <a:solidFill>
                    <a:srgbClr val="FFFFFF"/>
                  </a:solidFill>
                  <a:latin typeface="Montserrat Classic Bold"/>
                </a:rPr>
                <a:t>1 outlet $ 8.00</a:t>
              </a:r>
            </a:p>
            <a:p>
              <a:pPr algn="ctr">
                <a:lnSpc>
                  <a:spcPts val="4133"/>
                </a:lnSpc>
              </a:pPr>
              <a:r>
                <a:rPr lang="en-US" sz="4100" dirty="0">
                  <a:solidFill>
                    <a:srgbClr val="FFFFFF"/>
                  </a:solidFill>
                  <a:latin typeface="Montserrat Classic Bold"/>
                </a:rPr>
                <a:t>2 </a:t>
              </a:r>
              <a:r>
                <a:rPr lang="en-US" sz="4100" dirty="0" smtClean="0">
                  <a:solidFill>
                    <a:srgbClr val="FFFFFF"/>
                  </a:solidFill>
                  <a:latin typeface="Montserrat Classic Bold"/>
                </a:rPr>
                <a:t>outlets </a:t>
              </a:r>
              <a:r>
                <a:rPr lang="en-US" sz="4100" dirty="0">
                  <a:solidFill>
                    <a:srgbClr val="FFFFFF"/>
                  </a:solidFill>
                  <a:latin typeface="Montserrat Classic Bold"/>
                </a:rPr>
                <a:t>$ 10.00</a:t>
              </a:r>
            </a:p>
            <a:p>
              <a:pPr algn="ctr">
                <a:lnSpc>
                  <a:spcPts val="4133"/>
                </a:lnSpc>
              </a:pPr>
              <a:r>
                <a:rPr lang="en-US" sz="4100" dirty="0">
                  <a:solidFill>
                    <a:srgbClr val="FFFFFF"/>
                  </a:solidFill>
                  <a:latin typeface="Montserrat Classic Bold"/>
                </a:rPr>
                <a:t>3 </a:t>
              </a:r>
              <a:r>
                <a:rPr lang="en-US" sz="4100" dirty="0" smtClean="0">
                  <a:solidFill>
                    <a:srgbClr val="FFFFFF"/>
                  </a:solidFill>
                  <a:latin typeface="Montserrat Classic Bold"/>
                </a:rPr>
                <a:t>outlets </a:t>
              </a:r>
              <a:r>
                <a:rPr lang="en-US" sz="4100" dirty="0">
                  <a:solidFill>
                    <a:srgbClr val="FFFFFF"/>
                  </a:solidFill>
                  <a:latin typeface="Montserrat Classic Bold"/>
                </a:rPr>
                <a:t>$ 12.00</a:t>
              </a:r>
            </a:p>
            <a:p>
              <a:pPr algn="ctr">
                <a:lnSpc>
                  <a:spcPts val="4133"/>
                </a:lnSpc>
              </a:pPr>
              <a:endParaRPr lang="en-US" sz="2400" dirty="0">
                <a:solidFill>
                  <a:srgbClr val="FFFFFF"/>
                </a:solidFill>
                <a:latin typeface="Montserrat Classic Bold"/>
              </a:endParaRPr>
            </a:p>
          </p:txBody>
        </p:sp>
        <p:sp>
          <p:nvSpPr>
            <p:cNvPr id="17" name="TextBox 6"/>
            <p:cNvSpPr txBox="1"/>
            <p:nvPr/>
          </p:nvSpPr>
          <p:spPr>
            <a:xfrm>
              <a:off x="1959512" y="-1258699"/>
              <a:ext cx="10365936" cy="17697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73"/>
                </a:lnSpc>
              </a:pPr>
              <a:r>
                <a:rPr lang="en-US" sz="2100" spc="382" dirty="0">
                  <a:solidFill>
                    <a:schemeClr val="bg1"/>
                  </a:solidFill>
                  <a:latin typeface="Now Bold"/>
                </a:rPr>
                <a:t>Within 6KM</a:t>
              </a:r>
            </a:p>
            <a:p>
              <a:pPr algn="ctr">
                <a:lnSpc>
                  <a:spcPts val="2273"/>
                </a:lnSpc>
              </a:pPr>
              <a:r>
                <a:rPr lang="en-US" sz="2100" spc="382" dirty="0">
                  <a:solidFill>
                    <a:schemeClr val="bg1"/>
                  </a:solidFill>
                  <a:latin typeface="Now Bold"/>
                </a:rPr>
                <a:t>Pick up food in 1 mall </a:t>
              </a:r>
              <a:r>
                <a:rPr lang="en-US" sz="2100" spc="382" dirty="0" smtClean="0">
                  <a:solidFill>
                    <a:schemeClr val="bg1"/>
                  </a:solidFill>
                  <a:latin typeface="Now Bold"/>
                </a:rPr>
                <a:t>without consolidated point from </a:t>
              </a:r>
              <a:endParaRPr lang="en-US" sz="2100" spc="382" dirty="0">
                <a:solidFill>
                  <a:schemeClr val="bg1"/>
                </a:solidFill>
                <a:latin typeface="Now Bold"/>
              </a:endParaRPr>
            </a:p>
          </p:txBody>
        </p:sp>
      </p:grpSp>
      <p:sp>
        <p:nvSpPr>
          <p:cNvPr id="25" name="TextBox 13"/>
          <p:cNvSpPr txBox="1"/>
          <p:nvPr/>
        </p:nvSpPr>
        <p:spPr>
          <a:xfrm>
            <a:off x="5656061" y="5441997"/>
            <a:ext cx="3239263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dirty="0">
                <a:solidFill>
                  <a:srgbClr val="000000"/>
                </a:solidFill>
                <a:latin typeface="Montserrat Classic Bold"/>
              </a:rPr>
              <a:t>$6.00</a:t>
            </a:r>
          </a:p>
        </p:txBody>
      </p:sp>
      <p:sp>
        <p:nvSpPr>
          <p:cNvPr id="26" name="TextBox 14"/>
          <p:cNvSpPr txBox="1"/>
          <p:nvPr/>
        </p:nvSpPr>
        <p:spPr>
          <a:xfrm>
            <a:off x="5798459" y="5182326"/>
            <a:ext cx="3239263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3"/>
              </a:lnSpc>
            </a:pPr>
            <a:r>
              <a:rPr lang="en-US" sz="1900" spc="345" dirty="0">
                <a:solidFill>
                  <a:srgbClr val="737373"/>
                </a:solidFill>
                <a:latin typeface="Now Bold"/>
              </a:rPr>
              <a:t>SUBSEQUENT 6KM</a:t>
            </a:r>
          </a:p>
        </p:txBody>
      </p:sp>
      <p:sp>
        <p:nvSpPr>
          <p:cNvPr id="27" name="TextBox 14"/>
          <p:cNvSpPr txBox="1"/>
          <p:nvPr/>
        </p:nvSpPr>
        <p:spPr>
          <a:xfrm>
            <a:off x="5500916" y="6092372"/>
            <a:ext cx="3239263" cy="541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3"/>
              </a:lnSpc>
            </a:pPr>
            <a:r>
              <a:rPr lang="en-US" sz="2400" spc="345" dirty="0">
                <a:latin typeface="Now Bold"/>
              </a:rPr>
              <a:t>30 to 45 </a:t>
            </a:r>
            <a:r>
              <a:rPr lang="en-US" sz="2400" spc="345" dirty="0" err="1">
                <a:latin typeface="Now Bold"/>
              </a:rPr>
              <a:t>Mins</a:t>
            </a:r>
            <a:r>
              <a:rPr lang="en-US" sz="2400" spc="345" dirty="0">
                <a:latin typeface="Now Bold"/>
              </a:rPr>
              <a:t> Delivery time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121" y="1777793"/>
            <a:ext cx="3087655" cy="2881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6"/>
          <p:cNvSpPr txBox="1"/>
          <p:nvPr/>
        </p:nvSpPr>
        <p:spPr>
          <a:xfrm>
            <a:off x="4697311" y="4503859"/>
            <a:ext cx="5929560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73"/>
              </a:lnSpc>
            </a:pPr>
            <a:r>
              <a:rPr lang="en-US" sz="2100" spc="382" dirty="0">
                <a:solidFill>
                  <a:schemeClr val="bg1"/>
                </a:solidFill>
                <a:latin typeface="Now Bold"/>
              </a:rPr>
              <a:t>deliver to one Address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A48F7B42-544C-46E4-A30E-F0C29BC14C5C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037" y="187693"/>
            <a:ext cx="1028700" cy="10287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2B4C0FB-0D61-4B5B-88FF-A4D80D171659}"/>
              </a:ext>
            </a:extLst>
          </p:cNvPr>
          <p:cNvSpPr txBox="1"/>
          <p:nvPr/>
        </p:nvSpPr>
        <p:spPr>
          <a:xfrm>
            <a:off x="2569638" y="237572"/>
            <a:ext cx="6739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1" dirty="0">
                <a:cs typeface="Arial" pitchFamily="34" charset="0"/>
              </a:rPr>
              <a:t>Food Delivery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161D9190-B356-4EEE-9141-4E0FB4BB571E}"/>
              </a:ext>
            </a:extLst>
          </p:cNvPr>
          <p:cNvCxnSpPr>
            <a:cxnSpLocks/>
          </p:cNvCxnSpPr>
          <p:nvPr/>
        </p:nvCxnSpPr>
        <p:spPr>
          <a:xfrm>
            <a:off x="1770666" y="990626"/>
            <a:ext cx="9606171" cy="0"/>
          </a:xfrm>
          <a:prstGeom prst="line">
            <a:avLst/>
          </a:prstGeom>
          <a:ln>
            <a:solidFill>
              <a:srgbClr val="58C09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246B702-49EB-4D80-B76B-995EBFC52736}"/>
              </a:ext>
            </a:extLst>
          </p:cNvPr>
          <p:cNvSpPr txBox="1"/>
          <p:nvPr/>
        </p:nvSpPr>
        <p:spPr>
          <a:xfrm>
            <a:off x="2428676" y="1193018"/>
            <a:ext cx="6739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dirty="0">
                <a:cs typeface="Arial" pitchFamily="34" charset="0"/>
              </a:rPr>
              <a:t>1500 Drivers on Standby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B57BFAC-30FD-441E-8C0C-9973E316B531}"/>
              </a:ext>
            </a:extLst>
          </p:cNvPr>
          <p:cNvSpPr txBox="1"/>
          <p:nvPr/>
        </p:nvSpPr>
        <p:spPr>
          <a:xfrm>
            <a:off x="9037722" y="981836"/>
            <a:ext cx="30846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ighlight>
                  <a:srgbClr val="FFFF00"/>
                </a:highlight>
              </a:rPr>
              <a:t>$2 per outlet pickup will not be charged since drivers are picking up from a single consolidated point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F145E15-77C1-40E5-A00D-3D6B5BD415C3}"/>
              </a:ext>
            </a:extLst>
          </p:cNvPr>
          <p:cNvSpPr txBox="1"/>
          <p:nvPr/>
        </p:nvSpPr>
        <p:spPr>
          <a:xfrm>
            <a:off x="9635047" y="2804056"/>
            <a:ext cx="24872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ighlight>
                  <a:srgbClr val="FFFF00"/>
                </a:highlight>
              </a:rPr>
              <a:t>For deliveries below 6KM:</a:t>
            </a:r>
          </a:p>
          <a:p>
            <a:r>
              <a:rPr lang="en-US" sz="1600" dirty="0">
                <a:highlight>
                  <a:srgbClr val="FFFF00"/>
                </a:highlight>
              </a:rPr>
              <a:t>$6 </a:t>
            </a:r>
          </a:p>
          <a:p>
            <a:r>
              <a:rPr lang="en-US" sz="1600" dirty="0">
                <a:highlight>
                  <a:srgbClr val="FFFF00"/>
                </a:highlight>
              </a:rPr>
              <a:t>For deliveries above 6KM:</a:t>
            </a:r>
          </a:p>
          <a:p>
            <a:r>
              <a:rPr lang="en-US" sz="1600" dirty="0">
                <a:highlight>
                  <a:srgbClr val="FFFF00"/>
                </a:highlight>
              </a:rPr>
              <a:t>$12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A121E58-765B-4A06-903F-FAE18AB9C421}"/>
              </a:ext>
            </a:extLst>
          </p:cNvPr>
          <p:cNvSpPr txBox="1"/>
          <p:nvPr/>
        </p:nvSpPr>
        <p:spPr>
          <a:xfrm>
            <a:off x="3884450" y="5136525"/>
            <a:ext cx="2191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ighlight>
                  <a:srgbClr val="FFFF00"/>
                </a:highlight>
              </a:rPr>
              <a:t>Anything above 6KM </a:t>
            </a:r>
            <a:r>
              <a:rPr lang="en-US" sz="1400" dirty="0">
                <a:highlight>
                  <a:srgbClr val="FFFF00"/>
                </a:highlight>
                <a:sym typeface="Wingdings" panose="05000000000000000000" pitchFamily="2" charset="2"/>
              </a:rPr>
              <a:t></a:t>
            </a:r>
            <a:endParaRPr lang="en-US" sz="1400" dirty="0">
              <a:highlight>
                <a:srgbClr val="FFFF00"/>
              </a:highligh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063F1C4-6787-4C78-8305-0A0C67887E54}"/>
              </a:ext>
            </a:extLst>
          </p:cNvPr>
          <p:cNvSpPr/>
          <p:nvPr/>
        </p:nvSpPr>
        <p:spPr>
          <a:xfrm>
            <a:off x="-14960" y="4322838"/>
            <a:ext cx="381593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ighlight>
                  <a:srgbClr val="FFFF00"/>
                </a:highlight>
              </a:rPr>
              <a:t>Payment to drivers will be done by </a:t>
            </a:r>
            <a:r>
              <a:rPr lang="en-US" sz="1400" dirty="0" err="1">
                <a:highlight>
                  <a:srgbClr val="FFFF00"/>
                </a:highlight>
              </a:rPr>
              <a:t>ezQR</a:t>
            </a:r>
            <a:r>
              <a:rPr lang="en-US" sz="1400" dirty="0">
                <a:highlight>
                  <a:srgbClr val="FFFF00"/>
                </a:highlight>
              </a:rPr>
              <a:t>. </a:t>
            </a:r>
            <a:r>
              <a:rPr lang="en-US" sz="1400" dirty="0" err="1">
                <a:highlight>
                  <a:srgbClr val="FFFF00"/>
                </a:highlight>
              </a:rPr>
              <a:t>ezQR</a:t>
            </a:r>
            <a:r>
              <a:rPr lang="en-US" sz="1400" dirty="0">
                <a:highlight>
                  <a:srgbClr val="FFFF00"/>
                </a:highlight>
              </a:rPr>
              <a:t> will invoice CAG on a weekly basis for payment.</a:t>
            </a:r>
          </a:p>
          <a:p>
            <a:endParaRPr lang="en-US" sz="1400" dirty="0">
              <a:highlight>
                <a:srgbClr val="FFFF00"/>
              </a:highlight>
            </a:endParaRPr>
          </a:p>
          <a:p>
            <a:r>
              <a:rPr lang="en-US" sz="1400" dirty="0">
                <a:highlight>
                  <a:srgbClr val="FFFF00"/>
                </a:highlight>
              </a:rPr>
              <a:t>For each payment transfer to individual drivers = $0.50</a:t>
            </a:r>
          </a:p>
          <a:p>
            <a:endParaRPr lang="en-US" sz="1400" dirty="0">
              <a:highlight>
                <a:srgbClr val="FFFF00"/>
              </a:highlight>
            </a:endParaRPr>
          </a:p>
          <a:p>
            <a:r>
              <a:rPr lang="en-US" sz="1400" dirty="0" err="1">
                <a:highlight>
                  <a:srgbClr val="FFFF00"/>
                </a:highlight>
              </a:rPr>
              <a:t>Jeripay</a:t>
            </a:r>
            <a:r>
              <a:rPr lang="en-US" sz="1400" dirty="0">
                <a:highlight>
                  <a:srgbClr val="FFFF00"/>
                </a:highlight>
              </a:rPr>
              <a:t>/</a:t>
            </a:r>
            <a:r>
              <a:rPr lang="en-US" sz="1400" dirty="0" err="1">
                <a:highlight>
                  <a:srgbClr val="FFFF00"/>
                </a:highlight>
              </a:rPr>
              <a:t>ezQR</a:t>
            </a:r>
            <a:r>
              <a:rPr lang="en-US" sz="1400" dirty="0">
                <a:highlight>
                  <a:srgbClr val="FFFF00"/>
                </a:highlight>
              </a:rPr>
              <a:t> to provide supporting evidence on number of transactions made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CC55982-1A13-4DBB-9869-DC7B62FDA438}"/>
              </a:ext>
            </a:extLst>
          </p:cNvPr>
          <p:cNvSpPr txBox="1"/>
          <p:nvPr/>
        </p:nvSpPr>
        <p:spPr>
          <a:xfrm>
            <a:off x="8740179" y="4762423"/>
            <a:ext cx="355793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ighlight>
                  <a:srgbClr val="FFFF00"/>
                </a:highlight>
              </a:rPr>
              <a:t>When will orders be prompted to drivers to pick up? </a:t>
            </a:r>
          </a:p>
          <a:p>
            <a:r>
              <a:rPr lang="en-US" sz="1400" dirty="0">
                <a:highlight>
                  <a:srgbClr val="FFFF00"/>
                </a:highlight>
              </a:rPr>
              <a:t>Can we set the lead time that orders are sent to drivers to accept and come to Changi to pick up?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134515" y="355538"/>
            <a:ext cx="2582868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DCS: There will be no additional pick up if drivers are picking from a single consolidated point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800123" y="5885969"/>
            <a:ext cx="3333308" cy="8309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DCS: Lead time can be set. </a:t>
            </a:r>
          </a:p>
          <a:p>
            <a:r>
              <a:rPr lang="en-US" sz="1200" dirty="0" smtClean="0"/>
              <a:t>E.g.: 2hr </a:t>
            </a:r>
            <a:r>
              <a:rPr lang="en-US" sz="1200" dirty="0" err="1" smtClean="0"/>
              <a:t>leadtime</a:t>
            </a:r>
            <a:r>
              <a:rPr lang="en-US" sz="1200" dirty="0" smtClean="0"/>
              <a:t> </a:t>
            </a:r>
          </a:p>
          <a:p>
            <a:r>
              <a:rPr lang="en-US" sz="1200" dirty="0" smtClean="0"/>
              <a:t>12pm delivery, orders to be send to driver at 10am for drivers to accept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937329" y="5425243"/>
            <a:ext cx="2411778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DCS: Delivery fees will be cap at $12 island wide.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2344" y="6138720"/>
            <a:ext cx="2150928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DCS: DCS/</a:t>
            </a:r>
            <a:r>
              <a:rPr lang="en-US" sz="1200" dirty="0" err="1" smtClean="0"/>
              <a:t>ezQR</a:t>
            </a:r>
            <a:r>
              <a:rPr lang="en-US" sz="1200" dirty="0" smtClean="0"/>
              <a:t> will bill CAG on weekly basis with supporting evidence on transaction made</a:t>
            </a:r>
          </a:p>
        </p:txBody>
      </p:sp>
    </p:spTree>
    <p:extLst>
      <p:ext uri="{BB962C8B-B14F-4D97-AF65-F5344CB8AC3E}">
        <p14:creationId xmlns:p14="http://schemas.microsoft.com/office/powerpoint/2010/main" val="153114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bl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2706" y="1573104"/>
            <a:ext cx="6500947" cy="448281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95885" y="6029788"/>
            <a:ext cx="1045071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en-SG" sz="1100" dirty="0"/>
              <a:t>Card payment will be in 3DS. Require One-Time Password (OTP) to complete the transaction.</a:t>
            </a:r>
          </a:p>
          <a:p>
            <a:pPr algn="ctr"/>
            <a:endParaRPr lang="en-SG" sz="1100" dirty="0"/>
          </a:p>
          <a:p>
            <a:pPr lvl="0" algn="ctr"/>
            <a:r>
              <a:rPr lang="en-SG" sz="1100" b="1" dirty="0"/>
              <a:t>Settlement: </a:t>
            </a:r>
            <a:r>
              <a:rPr lang="en-SG" sz="1100" dirty="0"/>
              <a:t>T+2 or Weekly settlement on Week 2 Thursday, where Week 1 is from Saturday to Friday</a:t>
            </a:r>
          </a:p>
          <a:p>
            <a:pPr lvl="0" algn="ctr"/>
            <a:r>
              <a:rPr lang="en-SG" sz="1100" dirty="0"/>
              <a:t>Internet Direct Debit: Weekly settlement on Week 2 Thursday, where Week 1 is from Saturday to Friday</a:t>
            </a:r>
          </a:p>
        </p:txBody>
      </p:sp>
      <p:sp>
        <p:nvSpPr>
          <p:cNvPr id="4" name="Rectangle 3"/>
          <p:cNvSpPr/>
          <p:nvPr/>
        </p:nvSpPr>
        <p:spPr>
          <a:xfrm>
            <a:off x="2652666" y="1269734"/>
            <a:ext cx="28700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 sz="1200" b="1" dirty="0"/>
              <a:t>Transaction and Settlement currency: SGD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83680" y="3435531"/>
            <a:ext cx="1280160" cy="276999"/>
          </a:xfrm>
          <a:prstGeom prst="rect">
            <a:avLst/>
          </a:prstGeom>
          <a:solidFill>
            <a:srgbClr val="EAF2FA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1.5%</a:t>
            </a:r>
            <a:endParaRPr lang="en-SG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592389" y="1902822"/>
            <a:ext cx="1280160" cy="276999"/>
          </a:xfrm>
          <a:prstGeom prst="rect">
            <a:avLst/>
          </a:prstGeom>
          <a:solidFill>
            <a:srgbClr val="D0DBF0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3.0%</a:t>
            </a:r>
            <a:endParaRPr lang="en-SG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6601097" y="2211976"/>
            <a:ext cx="1280160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3.0%</a:t>
            </a:r>
            <a:endParaRPr lang="en-SG" sz="1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E72490F-E0DA-4B45-A727-AE498B4FDE3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037" y="187693"/>
            <a:ext cx="1028700" cy="10287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E93E6A95-D791-4694-9813-79446328E722}"/>
              </a:ext>
            </a:extLst>
          </p:cNvPr>
          <p:cNvCxnSpPr>
            <a:cxnSpLocks/>
          </p:cNvCxnSpPr>
          <p:nvPr/>
        </p:nvCxnSpPr>
        <p:spPr>
          <a:xfrm>
            <a:off x="1770666" y="990626"/>
            <a:ext cx="9606171" cy="0"/>
          </a:xfrm>
          <a:prstGeom prst="line">
            <a:avLst/>
          </a:prstGeom>
          <a:ln>
            <a:solidFill>
              <a:srgbClr val="58C09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7C7B67D-38B3-43B4-A2A8-2F05EA0B709D}"/>
              </a:ext>
            </a:extLst>
          </p:cNvPr>
          <p:cNvSpPr txBox="1"/>
          <p:nvPr/>
        </p:nvSpPr>
        <p:spPr>
          <a:xfrm>
            <a:off x="2569638" y="237572"/>
            <a:ext cx="6739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1" dirty="0">
                <a:cs typeface="Arial" pitchFamily="34" charset="0"/>
              </a:rPr>
              <a:t>Online Transaction Rates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E656E14-F883-4D1A-988D-000EE0017446}"/>
              </a:ext>
            </a:extLst>
          </p:cNvPr>
          <p:cNvSpPr txBox="1"/>
          <p:nvPr/>
        </p:nvSpPr>
        <p:spPr>
          <a:xfrm>
            <a:off x="9143653" y="1879783"/>
            <a:ext cx="2952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ighlight>
                  <a:srgbClr val="FFFF00"/>
                </a:highlight>
              </a:rPr>
              <a:t>MDR charges will be based on CAG’s agreement with 2C2P, not based on </a:t>
            </a:r>
            <a:r>
              <a:rPr lang="en-US" sz="1600" dirty="0" err="1">
                <a:highlight>
                  <a:srgbClr val="FFFF00"/>
                </a:highlight>
              </a:rPr>
              <a:t>Jeripay’s</a:t>
            </a:r>
            <a:r>
              <a:rPr lang="en-US" sz="1600" dirty="0">
                <a:highlight>
                  <a:srgbClr val="FFFF00"/>
                </a:highlight>
              </a:rPr>
              <a:t> agreement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12153" y="2744569"/>
            <a:ext cx="2582868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DCS: Yes, MDR charges will follow as per CAG’s agreement with 2C2P</a:t>
            </a:r>
          </a:p>
        </p:txBody>
      </p:sp>
    </p:spTree>
    <p:extLst>
      <p:ext uri="{BB962C8B-B14F-4D97-AF65-F5344CB8AC3E}">
        <p14:creationId xmlns:p14="http://schemas.microsoft.com/office/powerpoint/2010/main" val="88361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>
            <a:extLst>
              <a:ext uri="{FF2B5EF4-FFF2-40B4-BE49-F238E27FC236}">
                <a16:creationId xmlns:a16="http://schemas.microsoft.com/office/drawing/2014/main" xmlns="" id="{D15980F8-9004-4461-83E5-0C82F670D3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0"/>
            <a:ext cx="2133600" cy="198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xmlns="" id="{CA979E8D-DD70-4E7C-93DA-5348E80DD0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5" r="15141"/>
          <a:stretch>
            <a:fillRect/>
          </a:stretch>
        </p:blipFill>
        <p:spPr bwMode="auto">
          <a:xfrm>
            <a:off x="10515599" y="381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ject 2">
            <a:extLst>
              <a:ext uri="{FF2B5EF4-FFF2-40B4-BE49-F238E27FC236}">
                <a16:creationId xmlns:a16="http://schemas.microsoft.com/office/drawing/2014/main" xmlns="" id="{487B486D-7AAA-414E-89D2-C19C5A30C99B}"/>
              </a:ext>
            </a:extLst>
          </p:cNvPr>
          <p:cNvSpPr txBox="1">
            <a:spLocks/>
          </p:cNvSpPr>
          <p:nvPr/>
        </p:nvSpPr>
        <p:spPr>
          <a:xfrm>
            <a:off x="865642" y="304798"/>
            <a:ext cx="8835059" cy="628377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SG" sz="4000" b="1" spc="229" dirty="0">
                <a:solidFill>
                  <a:srgbClr val="92D050"/>
                </a:solidFill>
                <a:latin typeface="Arial Black" panose="020B0A04020102020204" pitchFamily="34" charset="0"/>
              </a:rPr>
              <a:t>100 F&amp;B STORES </a:t>
            </a:r>
            <a:r>
              <a:rPr lang="en-SG" sz="4000" b="1" spc="295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PRICING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8A64D4DA-0562-48E3-81F4-6BCA776EAE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53685"/>
              </p:ext>
            </p:extLst>
          </p:nvPr>
        </p:nvGraphicFramePr>
        <p:xfrm>
          <a:off x="865642" y="933175"/>
          <a:ext cx="10245406" cy="5349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2978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532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38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104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S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1400" dirty="0"/>
                        <a:t>Unit 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1400" dirty="0" err="1"/>
                        <a:t>Qty</a:t>
                      </a:r>
                      <a:endParaRPr lang="en-S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1400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99533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b="1" dirty="0"/>
                        <a:t>Standard System</a:t>
                      </a:r>
                      <a:r>
                        <a:rPr lang="en-US" sz="1400" b="1" baseline="0" dirty="0"/>
                        <a:t> setup fees</a:t>
                      </a:r>
                      <a:endParaRPr lang="en-US" sz="1400" b="1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b="0" i="1" dirty="0"/>
                        <a:t>Inclusive: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/>
                        <a:t>Standard Version Web Portal UI Customization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400" b="0" dirty="0"/>
                        <a:t>(Color scheme, Logo)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/>
                        <a:t>Add</a:t>
                      </a:r>
                      <a:r>
                        <a:rPr lang="en-US" sz="1400" b="0" baseline="0" dirty="0"/>
                        <a:t> </a:t>
                      </a:r>
                      <a:r>
                        <a:rPr lang="en-US" sz="1400" b="1" baseline="0" dirty="0"/>
                        <a:t>Changi Reward ID </a:t>
                      </a:r>
                      <a:r>
                        <a:rPr lang="en-US" sz="1400" b="0" baseline="0" dirty="0"/>
                        <a:t>field at checkout page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baseline="0" dirty="0"/>
                        <a:t>Orders Export report to include “Changi Reward ID” for each order </a:t>
                      </a:r>
                      <a:r>
                        <a:rPr lang="en-US" sz="1400" b="0" baseline="0" dirty="0" smtClean="0"/>
                        <a:t>item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baseline="0" dirty="0" smtClean="0"/>
                        <a:t>Platform maintenance is included and will continue as long as there are tenants onboard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S$ 7,000.00</a:t>
                      </a:r>
                      <a:endParaRPr lang="en-S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1 time</a:t>
                      </a:r>
                    </a:p>
                    <a:p>
                      <a:endParaRPr lang="en-US" sz="1400" dirty="0"/>
                    </a:p>
                    <a:p>
                      <a:endParaRPr lang="en-SG" sz="1400" dirty="0"/>
                    </a:p>
                    <a:p>
                      <a:endParaRPr lang="en-SG" sz="1400" dirty="0"/>
                    </a:p>
                    <a:p>
                      <a:endParaRPr lang="en-SG" sz="1400" dirty="0"/>
                    </a:p>
                    <a:p>
                      <a:endParaRPr lang="en-SG" sz="1400" dirty="0"/>
                    </a:p>
                    <a:p>
                      <a:endParaRPr lang="en-S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S$ 7,000.00</a:t>
                      </a:r>
                    </a:p>
                    <a:p>
                      <a:endParaRPr lang="en-SG" sz="1400" dirty="0"/>
                    </a:p>
                    <a:p>
                      <a:endParaRPr lang="en-SG" sz="1400" dirty="0"/>
                    </a:p>
                    <a:p>
                      <a:endParaRPr lang="en-SG" sz="1400" dirty="0"/>
                    </a:p>
                    <a:p>
                      <a:endParaRPr lang="en-SG" sz="1400" dirty="0"/>
                    </a:p>
                    <a:p>
                      <a:endParaRPr lang="en-SG" sz="1400" dirty="0"/>
                    </a:p>
                    <a:p>
                      <a:endParaRPr lang="en-SG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3689">
                <a:tc>
                  <a:txBody>
                    <a:bodyPr/>
                    <a:lstStyle/>
                    <a:p>
                      <a:r>
                        <a:rPr lang="en-SG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Setup fee Per outlet includes: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SG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upload Menu item training onsite to retailer 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SG" sz="1400" dirty="0"/>
                        <a:t>No max number of SKUs (max 10 SKU for initial setup due to processing time)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SG" sz="1400" dirty="0"/>
                        <a:t>Training guide to be provided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SG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deployment of </a:t>
                      </a:r>
                      <a:r>
                        <a:rPr lang="en-SG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Jeripay</a:t>
                      </a:r>
                      <a:r>
                        <a:rPr lang="en-SG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terminal onsite</a:t>
                      </a:r>
                      <a:endParaRPr lang="en-SG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1400" dirty="0"/>
                        <a:t>S$ 450.00</a:t>
                      </a:r>
                    </a:p>
                    <a:p>
                      <a:r>
                        <a:rPr lang="en-SG" sz="1400" dirty="0"/>
                        <a:t>one time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100" dirty="0"/>
                        <a:t>No minimum number of merchants required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1400" dirty="0"/>
                        <a:t>100 merchants</a:t>
                      </a:r>
                    </a:p>
                    <a:p>
                      <a:endParaRPr lang="en-SG" sz="1400" dirty="0"/>
                    </a:p>
                    <a:p>
                      <a:r>
                        <a:rPr lang="en-SG" sz="1100" dirty="0"/>
                        <a:t>No minimum number of merchants required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1400" dirty="0"/>
                        <a:t>S$</a:t>
                      </a:r>
                      <a:r>
                        <a:rPr lang="en-SG" sz="1400" baseline="0" dirty="0"/>
                        <a:t> 45</a:t>
                      </a:r>
                      <a:r>
                        <a:rPr lang="en-SG" sz="1400" dirty="0"/>
                        <a:t>,000 .00</a:t>
                      </a:r>
                      <a:br>
                        <a:rPr lang="en-SG" sz="1400" dirty="0"/>
                      </a:br>
                      <a:r>
                        <a:rPr lang="en-SG" sz="1400" dirty="0"/>
                        <a:t>one</a:t>
                      </a:r>
                      <a:r>
                        <a:rPr lang="en-SG" sz="1400" baseline="0" dirty="0"/>
                        <a:t> time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100" dirty="0"/>
                        <a:t>Amount billed will be based on number of merchants onboarded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7771">
                <a:tc>
                  <a:txBody>
                    <a:bodyPr/>
                    <a:lstStyle/>
                    <a:p>
                      <a:r>
                        <a:rPr lang="en-SG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Order Pay Delivery Merchant App Ride on Jeripay</a:t>
                      </a:r>
                    </a:p>
                    <a:p>
                      <a:r>
                        <a:rPr lang="en-SG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Terminal with SIM card and Monday to Sunday 10am to 10pm support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SG" sz="1400" dirty="0"/>
                        <a:t>No additional charges for additional uploading/changing of SKUs + images after initial </a:t>
                      </a:r>
                      <a:r>
                        <a:rPr lang="en-SG" sz="1400" dirty="0" smtClean="0"/>
                        <a:t>setup</a:t>
                      </a:r>
                      <a:endParaRPr lang="en-SG" sz="1200" b="0" i="0" u="none" strike="noStrike" kern="1200" baseline="0" dirty="0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SG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1400" dirty="0"/>
                        <a:t>S$ 50.00</a:t>
                      </a:r>
                      <a:r>
                        <a:rPr lang="en-SG" sz="1400" baseline="0" dirty="0"/>
                        <a:t> </a:t>
                      </a:r>
                    </a:p>
                    <a:p>
                      <a:r>
                        <a:rPr lang="en-SG" sz="1400" baseline="0" dirty="0"/>
                        <a:t>per </a:t>
                      </a:r>
                      <a:r>
                        <a:rPr lang="en-SG" sz="1400" dirty="0"/>
                        <a:t>month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100" dirty="0"/>
                        <a:t>No minimum number of merchants required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1400" dirty="0"/>
                        <a:t>100 merchants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100" dirty="0"/>
                        <a:t>No minimum number of merchants required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1400" dirty="0"/>
                        <a:t>S$ 5,000.00</a:t>
                      </a:r>
                      <a:r>
                        <a:rPr lang="en-SG" sz="1400" baseline="0" dirty="0"/>
                        <a:t> monthly</a:t>
                      </a:r>
                    </a:p>
                    <a:p>
                      <a:r>
                        <a:rPr lang="en-SG" sz="1400" baseline="0" dirty="0"/>
                        <a:t>6 months Min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100" dirty="0"/>
                        <a:t>Amount billed will be based on number of merchants onboarded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100" dirty="0"/>
                        <a:t>Payment will be on a monthly basis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SG" sz="1400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1400" dirty="0"/>
                        <a:t>S$ 57,000 + GST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136699C-53E0-44B9-AEE8-796DA1D53372}"/>
              </a:ext>
            </a:extLst>
          </p:cNvPr>
          <p:cNvSpPr txBox="1"/>
          <p:nvPr/>
        </p:nvSpPr>
        <p:spPr>
          <a:xfrm>
            <a:off x="874351" y="6407824"/>
            <a:ext cx="8699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CAG to provide manpower (runner) to pick the food and bring it to the consolidation point.</a:t>
            </a:r>
          </a:p>
        </p:txBody>
      </p:sp>
    </p:spTree>
    <p:extLst>
      <p:ext uri="{BB962C8B-B14F-4D97-AF65-F5344CB8AC3E}">
        <p14:creationId xmlns:p14="http://schemas.microsoft.com/office/powerpoint/2010/main" val="362420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77828B-827F-42C6-8E5E-2302B65B8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9634"/>
            <a:ext cx="10515600" cy="5837329"/>
          </a:xfrm>
        </p:spPr>
        <p:txBody>
          <a:bodyPr>
            <a:normAutofit lnSpcReduction="10000"/>
          </a:bodyPr>
          <a:lstStyle/>
          <a:p>
            <a:r>
              <a:rPr lang="en-US" sz="1600" dirty="0">
                <a:highlight>
                  <a:srgbClr val="FFFF00"/>
                </a:highlight>
              </a:rPr>
              <a:t>Setting of delivery fee, minimum order value, free delivery value, and other shopping cart settings are configured by </a:t>
            </a:r>
            <a:r>
              <a:rPr lang="en-US" sz="1600" dirty="0" err="1">
                <a:highlight>
                  <a:srgbClr val="FFFF00"/>
                </a:highlight>
              </a:rPr>
              <a:t>ezQR</a:t>
            </a:r>
            <a:r>
              <a:rPr lang="en-US" sz="1600" dirty="0">
                <a:highlight>
                  <a:srgbClr val="FFFF00"/>
                </a:highlight>
              </a:rPr>
              <a:t> on the backend</a:t>
            </a:r>
          </a:p>
          <a:p>
            <a:pPr lvl="1"/>
            <a:r>
              <a:rPr lang="en-US" sz="1400" dirty="0">
                <a:highlight>
                  <a:srgbClr val="FFFF00"/>
                </a:highlight>
              </a:rPr>
              <a:t>No additional fees charged for such configurations, and configurations not limited to these </a:t>
            </a:r>
            <a:r>
              <a:rPr lang="en-US" sz="1400" dirty="0" smtClean="0">
                <a:highlight>
                  <a:srgbClr val="FFFF00"/>
                </a:highlight>
              </a:rPr>
              <a:t>items</a:t>
            </a:r>
            <a:br>
              <a:rPr lang="en-US" sz="1400" dirty="0" smtClean="0">
                <a:highlight>
                  <a:srgbClr val="FFFF00"/>
                </a:highlight>
              </a:rPr>
            </a:br>
            <a:r>
              <a:rPr lang="en-US" sz="1200" dirty="0" smtClean="0">
                <a:solidFill>
                  <a:srgbClr val="00B050"/>
                </a:solidFill>
                <a:highlight>
                  <a:srgbClr val="FFFF00"/>
                </a:highlight>
              </a:rPr>
              <a:t>DCS: </a:t>
            </a:r>
            <a:r>
              <a:rPr lang="en-US" sz="1200" dirty="0" smtClean="0">
                <a:solidFill>
                  <a:srgbClr val="00B050"/>
                </a:solidFill>
                <a:highlight>
                  <a:srgbClr val="FFFF00"/>
                </a:highlight>
              </a:rPr>
              <a:t>Setting </a:t>
            </a:r>
            <a:r>
              <a:rPr lang="en-US" sz="1200" dirty="0">
                <a:solidFill>
                  <a:srgbClr val="00B050"/>
                </a:solidFill>
                <a:highlight>
                  <a:srgbClr val="FFFF00"/>
                </a:highlight>
              </a:rPr>
              <a:t>of delivery fees, minimum order value and free delivery value can be configured by </a:t>
            </a:r>
            <a:r>
              <a:rPr lang="en-US" sz="1200" dirty="0" err="1">
                <a:solidFill>
                  <a:srgbClr val="00B050"/>
                </a:solidFill>
                <a:highlight>
                  <a:srgbClr val="FFFF00"/>
                </a:highlight>
              </a:rPr>
              <a:t>ezQR</a:t>
            </a:r>
            <a:r>
              <a:rPr lang="en-US" sz="1200" dirty="0">
                <a:solidFill>
                  <a:srgbClr val="00B050"/>
                </a:solidFill>
                <a:highlight>
                  <a:srgbClr val="FFFF00"/>
                </a:highlight>
              </a:rPr>
              <a:t> based on written request with lead time of </a:t>
            </a:r>
            <a:r>
              <a:rPr lang="en-US" sz="1200" dirty="0" smtClean="0">
                <a:solidFill>
                  <a:srgbClr val="00B050"/>
                </a:solidFill>
                <a:highlight>
                  <a:srgbClr val="FFFF00"/>
                </a:highlight>
              </a:rPr>
              <a:t>2 working days.</a:t>
            </a:r>
            <a:endParaRPr lang="en-US" sz="1200" dirty="0">
              <a:solidFill>
                <a:srgbClr val="00B050"/>
              </a:solidFill>
              <a:highlight>
                <a:srgbClr val="FFFF00"/>
              </a:highlight>
            </a:endParaRPr>
          </a:p>
          <a:p>
            <a:r>
              <a:rPr lang="en-US" sz="1600" dirty="0">
                <a:highlight>
                  <a:srgbClr val="FFFF00"/>
                </a:highlight>
              </a:rPr>
              <a:t>Maximum number of outlets that can be ordered from is 3. However, CAG can decide to reduce this number and </a:t>
            </a:r>
            <a:r>
              <a:rPr lang="en-US" sz="1600" dirty="0" err="1">
                <a:highlight>
                  <a:srgbClr val="FFFF00"/>
                </a:highlight>
              </a:rPr>
              <a:t>ezQR</a:t>
            </a:r>
            <a:r>
              <a:rPr lang="en-US" sz="1600" dirty="0">
                <a:highlight>
                  <a:srgbClr val="FFFF00"/>
                </a:highlight>
              </a:rPr>
              <a:t> will change the configuration accordingly at no </a:t>
            </a:r>
            <a:r>
              <a:rPr lang="en-US" sz="1600" dirty="0" smtClean="0">
                <a:highlight>
                  <a:srgbClr val="FFFF00"/>
                </a:highlight>
              </a:rPr>
              <a:t>charge</a:t>
            </a:r>
          </a:p>
          <a:p>
            <a:pPr lvl="1"/>
            <a:r>
              <a:rPr lang="en-US" sz="1200" dirty="0">
                <a:solidFill>
                  <a:srgbClr val="00B050"/>
                </a:solidFill>
                <a:highlight>
                  <a:srgbClr val="FFFF00"/>
                </a:highlight>
              </a:rPr>
              <a:t>DCS: </a:t>
            </a:r>
            <a:r>
              <a:rPr lang="en-US" sz="1200" dirty="0" smtClean="0">
                <a:solidFill>
                  <a:srgbClr val="00B050"/>
                </a:solidFill>
                <a:highlight>
                  <a:srgbClr val="FFFF00"/>
                </a:highlight>
              </a:rPr>
              <a:t>Maximum number of outlets can be </a:t>
            </a:r>
            <a:r>
              <a:rPr lang="en-US" sz="1200" dirty="0" err="1" smtClean="0">
                <a:solidFill>
                  <a:srgbClr val="00B050"/>
                </a:solidFill>
                <a:highlight>
                  <a:srgbClr val="FFFF00"/>
                </a:highlight>
              </a:rPr>
              <a:t>rconfigured</a:t>
            </a:r>
            <a:r>
              <a:rPr lang="en-US" sz="1200" dirty="0" smtClean="0">
                <a:solidFill>
                  <a:srgbClr val="00B050"/>
                </a:solidFill>
                <a:highlight>
                  <a:srgbClr val="FFFF00"/>
                </a:highlight>
              </a:rPr>
              <a:t> with written request with lead time of 2 working days.</a:t>
            </a:r>
            <a:endParaRPr lang="en-US" sz="1200" dirty="0">
              <a:highlight>
                <a:srgbClr val="FFFF00"/>
              </a:highlight>
            </a:endParaRPr>
          </a:p>
          <a:p>
            <a:r>
              <a:rPr lang="en-US" sz="1600" dirty="0">
                <a:highlight>
                  <a:srgbClr val="FFFF00"/>
                </a:highlight>
              </a:rPr>
              <a:t>Customized sales report will be generated on a daily basis and automatically sent to CAG</a:t>
            </a:r>
          </a:p>
          <a:p>
            <a:pPr lvl="1"/>
            <a:r>
              <a:rPr lang="en-US" sz="1400" dirty="0">
                <a:highlight>
                  <a:srgbClr val="FFFF00"/>
                </a:highlight>
              </a:rPr>
              <a:t>How is the sales report sent to CAG</a:t>
            </a:r>
            <a:r>
              <a:rPr lang="en-US" sz="1400" dirty="0" smtClean="0">
                <a:highlight>
                  <a:srgbClr val="FFFF00"/>
                </a:highlight>
              </a:rPr>
              <a:t>?</a:t>
            </a:r>
          </a:p>
          <a:p>
            <a:pPr lvl="1"/>
            <a:r>
              <a:rPr lang="en-US" sz="1200" dirty="0">
                <a:solidFill>
                  <a:srgbClr val="00B050"/>
                </a:solidFill>
                <a:highlight>
                  <a:srgbClr val="FFFF00"/>
                </a:highlight>
              </a:rPr>
              <a:t>DCS: </a:t>
            </a:r>
            <a:r>
              <a:rPr lang="en-US" sz="1200" dirty="0" smtClean="0">
                <a:solidFill>
                  <a:srgbClr val="00B050"/>
                </a:solidFill>
                <a:highlight>
                  <a:srgbClr val="FFFF00"/>
                </a:highlight>
              </a:rPr>
              <a:t>CAG to provide a designated email address. Report will be send on a daily basis.</a:t>
            </a:r>
            <a:endParaRPr lang="en-US" sz="1200" dirty="0" smtClean="0">
              <a:highlight>
                <a:srgbClr val="FFFF00"/>
              </a:highlight>
            </a:endParaRPr>
          </a:p>
          <a:p>
            <a:r>
              <a:rPr lang="en-US" sz="1600" dirty="0" smtClean="0">
                <a:highlight>
                  <a:srgbClr val="FFFF00"/>
                </a:highlight>
              </a:rPr>
              <a:t>Creation of coupon/promotion code can be managed by </a:t>
            </a:r>
            <a:r>
              <a:rPr lang="en-US" sz="1600" dirty="0" err="1" smtClean="0">
                <a:highlight>
                  <a:srgbClr val="FFFF00"/>
                </a:highlight>
              </a:rPr>
              <a:t>ezQR</a:t>
            </a:r>
            <a:r>
              <a:rPr lang="en-US" sz="1600" dirty="0" smtClean="0">
                <a:highlight>
                  <a:srgbClr val="FFFF00"/>
                </a:highlight>
              </a:rPr>
              <a:t> on a request basis at no additional cost. CAG can also self-manage at no additional cost</a:t>
            </a:r>
          </a:p>
          <a:p>
            <a:pPr lvl="1"/>
            <a:r>
              <a:rPr lang="en-US" sz="1400" dirty="0" smtClean="0">
                <a:highlight>
                  <a:srgbClr val="FFFF00"/>
                </a:highlight>
              </a:rPr>
              <a:t>How </a:t>
            </a:r>
            <a:r>
              <a:rPr lang="en-US" sz="1400" dirty="0">
                <a:highlight>
                  <a:srgbClr val="FFFF00"/>
                </a:highlight>
              </a:rPr>
              <a:t>can CAG self-manage? Through where? </a:t>
            </a:r>
            <a:endParaRPr lang="en-US" sz="1600" dirty="0">
              <a:highlight>
                <a:srgbClr val="FFFF00"/>
              </a:highlight>
            </a:endParaRPr>
          </a:p>
          <a:p>
            <a:pPr lvl="1"/>
            <a:r>
              <a:rPr lang="en-US" sz="1200" dirty="0">
                <a:solidFill>
                  <a:srgbClr val="00B050"/>
                </a:solidFill>
                <a:highlight>
                  <a:srgbClr val="FFFF00"/>
                </a:highlight>
              </a:rPr>
              <a:t>DCS: </a:t>
            </a:r>
            <a:r>
              <a:rPr lang="en-US" sz="1200" dirty="0" smtClean="0">
                <a:solidFill>
                  <a:srgbClr val="00B050"/>
                </a:solidFill>
                <a:highlight>
                  <a:srgbClr val="FFFF00"/>
                </a:highlight>
              </a:rPr>
              <a:t>Coupon creation can be done via the backend portal, however we recommend that coupon creation to be done by </a:t>
            </a:r>
            <a:r>
              <a:rPr lang="en-US" sz="1200" dirty="0" err="1" smtClean="0">
                <a:solidFill>
                  <a:srgbClr val="00B050"/>
                </a:solidFill>
                <a:highlight>
                  <a:srgbClr val="FFFF00"/>
                </a:highlight>
              </a:rPr>
              <a:t>ezQR</a:t>
            </a:r>
            <a:r>
              <a:rPr lang="en-US" sz="1200" dirty="0" smtClean="0">
                <a:solidFill>
                  <a:srgbClr val="00B050"/>
                </a:solidFill>
                <a:highlight>
                  <a:srgbClr val="FFFF00"/>
                </a:highlight>
              </a:rPr>
              <a:t> through written request.</a:t>
            </a:r>
            <a:endParaRPr lang="en-US" sz="1200" dirty="0">
              <a:highlight>
                <a:srgbClr val="FFFF00"/>
              </a:highlight>
            </a:endParaRPr>
          </a:p>
          <a:p>
            <a:r>
              <a:rPr lang="en-US" sz="1600" dirty="0">
                <a:highlight>
                  <a:srgbClr val="FFFF00"/>
                </a:highlight>
              </a:rPr>
              <a:t>Setting on order pickup location is configured by </a:t>
            </a:r>
            <a:r>
              <a:rPr lang="en-US" sz="1600" dirty="0" err="1">
                <a:highlight>
                  <a:srgbClr val="FFFF00"/>
                </a:highlight>
              </a:rPr>
              <a:t>ezQR</a:t>
            </a:r>
            <a:r>
              <a:rPr lang="en-US" sz="1600" dirty="0">
                <a:highlight>
                  <a:srgbClr val="FFFF00"/>
                </a:highlight>
              </a:rPr>
              <a:t> – there is no additional cost for changing the pickup location.</a:t>
            </a:r>
          </a:p>
          <a:p>
            <a:pPr lvl="1"/>
            <a:r>
              <a:rPr lang="en-US" sz="1400" dirty="0">
                <a:highlight>
                  <a:srgbClr val="FFFF00"/>
                </a:highlight>
              </a:rPr>
              <a:t>No additional charge will be imposed since drivers only need to pick up from a single </a:t>
            </a:r>
            <a:r>
              <a:rPr lang="en-US" sz="1400" dirty="0" smtClean="0">
                <a:highlight>
                  <a:srgbClr val="FFFF00"/>
                </a:highlight>
              </a:rPr>
              <a:t>location</a:t>
            </a:r>
          </a:p>
          <a:p>
            <a:pPr lvl="1"/>
            <a:r>
              <a:rPr lang="en-US" sz="1200" dirty="0">
                <a:solidFill>
                  <a:srgbClr val="00B050"/>
                </a:solidFill>
                <a:highlight>
                  <a:srgbClr val="FFFF00"/>
                </a:highlight>
              </a:rPr>
              <a:t>DCS: </a:t>
            </a:r>
            <a:r>
              <a:rPr lang="en-US" sz="1200" dirty="0" smtClean="0">
                <a:solidFill>
                  <a:srgbClr val="00B050"/>
                </a:solidFill>
                <a:highlight>
                  <a:srgbClr val="FFFF00"/>
                </a:highlight>
              </a:rPr>
              <a:t>No additional charge unless drivers were to do the picking from the stores.</a:t>
            </a:r>
            <a:endParaRPr lang="en-US" sz="1200" dirty="0">
              <a:highlight>
                <a:srgbClr val="FFFF00"/>
              </a:highlight>
            </a:endParaRPr>
          </a:p>
          <a:p>
            <a:r>
              <a:rPr lang="en-US" sz="1600" dirty="0">
                <a:highlight>
                  <a:srgbClr val="FFFF00"/>
                </a:highlight>
              </a:rPr>
              <a:t>Refunds to be handled by CAG team</a:t>
            </a:r>
          </a:p>
          <a:p>
            <a:pPr lvl="1"/>
            <a:r>
              <a:rPr lang="en-US" sz="1400" dirty="0">
                <a:highlight>
                  <a:srgbClr val="FFFF00"/>
                </a:highlight>
              </a:rPr>
              <a:t>How are refunds handled in the system</a:t>
            </a:r>
            <a:r>
              <a:rPr lang="en-US" sz="1400" dirty="0" smtClean="0">
                <a:highlight>
                  <a:srgbClr val="FFFF00"/>
                </a:highlight>
              </a:rPr>
              <a:t>?</a:t>
            </a:r>
          </a:p>
          <a:p>
            <a:pPr lvl="1"/>
            <a:r>
              <a:rPr lang="en-US" sz="1200" dirty="0">
                <a:solidFill>
                  <a:srgbClr val="00B050"/>
                </a:solidFill>
                <a:highlight>
                  <a:srgbClr val="FFFF00"/>
                </a:highlight>
              </a:rPr>
              <a:t>DCS: </a:t>
            </a:r>
            <a:r>
              <a:rPr lang="en-US" sz="1200" dirty="0" smtClean="0">
                <a:solidFill>
                  <a:srgbClr val="00B050"/>
                </a:solidFill>
                <a:highlight>
                  <a:srgbClr val="FFFF00"/>
                </a:highlight>
              </a:rPr>
              <a:t>CAG will be able to do the refund via the backend portal</a:t>
            </a:r>
            <a:endParaRPr lang="en-US" sz="1400" dirty="0">
              <a:highlight>
                <a:srgbClr val="FFFF00"/>
              </a:highlight>
            </a:endParaRPr>
          </a:p>
          <a:p>
            <a:r>
              <a:rPr lang="en-US" sz="1600" dirty="0">
                <a:highlight>
                  <a:srgbClr val="FFFF00"/>
                </a:highlight>
              </a:rPr>
              <a:t>Please provide the order invoice </a:t>
            </a:r>
            <a:r>
              <a:rPr lang="en-US" sz="1600" dirty="0" smtClean="0">
                <a:highlight>
                  <a:srgbClr val="FFFF00"/>
                </a:highlight>
              </a:rPr>
              <a:t>template</a:t>
            </a:r>
          </a:p>
          <a:p>
            <a:pPr lvl="1"/>
            <a:r>
              <a:rPr lang="en-US" sz="1200" dirty="0">
                <a:solidFill>
                  <a:srgbClr val="00B050"/>
                </a:solidFill>
                <a:highlight>
                  <a:srgbClr val="FFFF00"/>
                </a:highlight>
              </a:rPr>
              <a:t>DCS: </a:t>
            </a:r>
            <a:r>
              <a:rPr lang="en-US" sz="1200" dirty="0" smtClean="0">
                <a:solidFill>
                  <a:srgbClr val="00B050"/>
                </a:solidFill>
                <a:highlight>
                  <a:srgbClr val="FFFF00"/>
                </a:highlight>
              </a:rPr>
              <a:t>Will provide the invoice template</a:t>
            </a:r>
            <a:endParaRPr lang="en-US" sz="1200" dirty="0">
              <a:highlight>
                <a:srgbClr val="FFFF00"/>
              </a:highlight>
            </a:endParaRPr>
          </a:p>
          <a:p>
            <a:pPr lvl="1"/>
            <a:endParaRPr lang="en-US" sz="1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98272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0"/>
            <a:ext cx="2133600" cy="198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5" r="15141"/>
          <a:stretch>
            <a:fillRect/>
          </a:stretch>
        </p:blipFill>
        <p:spPr bwMode="auto">
          <a:xfrm>
            <a:off x="10515599" y="381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ject 2"/>
          <p:cNvSpPr txBox="1">
            <a:spLocks/>
          </p:cNvSpPr>
          <p:nvPr/>
        </p:nvSpPr>
        <p:spPr>
          <a:xfrm>
            <a:off x="-12960" y="710237"/>
            <a:ext cx="10299960" cy="566822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SG" sz="3600" b="1" spc="229" dirty="0">
                <a:solidFill>
                  <a:srgbClr val="92D050"/>
                </a:solidFill>
                <a:latin typeface="Arial Black" panose="020B0A04020102020204" pitchFamily="34" charset="0"/>
              </a:rPr>
              <a:t>2C2P Payment Gateway </a:t>
            </a:r>
            <a:r>
              <a:rPr lang="en-SG" sz="3600" b="1" spc="295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PRICING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586055"/>
              </p:ext>
            </p:extLst>
          </p:nvPr>
        </p:nvGraphicFramePr>
        <p:xfrm>
          <a:off x="595110" y="1857878"/>
          <a:ext cx="10019200" cy="35477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0234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503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615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838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SG" sz="1600" dirty="0"/>
                        <a:t>OPTION 1 (GUOCOTOWER CONCEPT)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1600" dirty="0"/>
                        <a:t>Unit 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1600" dirty="0" err="1"/>
                        <a:t>Qty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1600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6857">
                <a:tc>
                  <a:txBody>
                    <a:bodyPr/>
                    <a:lstStyle/>
                    <a:p>
                      <a:r>
                        <a:rPr lang="en-US" sz="1600" b="0" dirty="0"/>
                        <a:t>Main Merchant On-board (One time set up)</a:t>
                      </a:r>
                      <a:endParaRPr lang="en-SG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S$ 1,000.00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 time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S$ 1,000.00</a:t>
                      </a:r>
                      <a:endParaRPr lang="en-SG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9443">
                <a:tc>
                  <a:txBody>
                    <a:bodyPr/>
                    <a:lstStyle/>
                    <a:p>
                      <a:r>
                        <a:rPr lang="en-SG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Main Merchant subsequent annual maintenance fee</a:t>
                      </a:r>
                      <a:endParaRPr lang="en-SG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1600" dirty="0"/>
                        <a:t>S$ 600.00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1600" dirty="0"/>
                        <a:t>1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1600" dirty="0"/>
                        <a:t>S$</a:t>
                      </a:r>
                      <a:r>
                        <a:rPr lang="en-SG" sz="1600" baseline="0" dirty="0"/>
                        <a:t> 6</a:t>
                      </a:r>
                      <a:r>
                        <a:rPr lang="en-SG" sz="1600" dirty="0"/>
                        <a:t>00 .00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SG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Sub Merchant On-board (One time set up)</a:t>
                      </a:r>
                      <a:endParaRPr lang="en-SG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1600" dirty="0"/>
                        <a:t>S$ 50.00</a:t>
                      </a:r>
                      <a:endParaRPr lang="en-SG" sz="16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1600" dirty="0"/>
                        <a:t>100 merchants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1600" dirty="0"/>
                        <a:t>S$ 5,000.00</a:t>
                      </a:r>
                      <a:r>
                        <a:rPr lang="en-SG" sz="1600" baseline="0" dirty="0"/>
                        <a:t> </a:t>
                      </a:r>
                      <a:endParaRPr lang="en-SG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G" sz="1600" b="0" dirty="0"/>
                        <a:t>Sub Merchant Monthly Maintenance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1600" dirty="0"/>
                        <a:t>S$5.00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1600" dirty="0"/>
                        <a:t>100 merchants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$S 500.00</a:t>
                      </a:r>
                    </a:p>
                    <a:p>
                      <a:r>
                        <a:rPr lang="en-US" sz="1600" dirty="0"/>
                        <a:t>6 Months  Min Processing payment to retailer</a:t>
                      </a:r>
                      <a:endParaRPr lang="en-SG" sz="1600" dirty="0"/>
                    </a:p>
                    <a:p>
                      <a:endParaRPr lang="en-SG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455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G" sz="1600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1600" dirty="0"/>
                        <a:t>S$ 11,000 + GST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0098AF6-E130-4150-A070-F21FB679B12D}"/>
              </a:ext>
            </a:extLst>
          </p:cNvPr>
          <p:cNvSpPr txBox="1"/>
          <p:nvPr/>
        </p:nvSpPr>
        <p:spPr>
          <a:xfrm>
            <a:off x="10058400" y="1987296"/>
            <a:ext cx="2133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ighlight>
                  <a:srgbClr val="FFFF00"/>
                </a:highlight>
              </a:rPr>
              <a:t>CAG will not need to pay the Main Merchant setup and maintenance fees since we are using CAG’s master agreement with 2C2P – based on email clarification on 27 May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61AA6EE-74B6-40DF-A666-2450CA50BBB5}"/>
              </a:ext>
            </a:extLst>
          </p:cNvPr>
          <p:cNvSpPr txBox="1"/>
          <p:nvPr/>
        </p:nvSpPr>
        <p:spPr>
          <a:xfrm>
            <a:off x="1577690" y="3835958"/>
            <a:ext cx="30697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ighlight>
                  <a:srgbClr val="FFFF00"/>
                </a:highlight>
              </a:rPr>
              <a:t>Is this the actual sub-merchant MID set up fees or should it be the amount quoted by 2C2P? </a:t>
            </a:r>
          </a:p>
          <a:p>
            <a:r>
              <a:rPr lang="en-US" sz="1600" dirty="0">
                <a:highlight>
                  <a:srgbClr val="FFFF00"/>
                </a:highlight>
              </a:rPr>
              <a:t>Is this amount on top of the sub-MID creation fees quoted by 2C2P?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117FE76-B8A7-4F21-BDF3-6259682A2820}"/>
              </a:ext>
            </a:extLst>
          </p:cNvPr>
          <p:cNvSpPr txBox="1"/>
          <p:nvPr/>
        </p:nvSpPr>
        <p:spPr>
          <a:xfrm>
            <a:off x="5485362" y="5447828"/>
            <a:ext cx="3489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ighlight>
                  <a:srgbClr val="FFFF00"/>
                </a:highlight>
              </a:rPr>
              <a:t>It is possible to change the MID setup midway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highlight>
                  <a:srgbClr val="FFFF00"/>
                </a:highlight>
              </a:rPr>
              <a:t>Reconfiguration cost of $5,000.00</a:t>
            </a:r>
            <a:endParaRPr lang="en-US" sz="16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5110" y="5478605"/>
            <a:ext cx="2582868" cy="1015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DCS: Price quoted above is based on 2C2P pricing. Prices stated in the table is not applicable if CAG have separate arrangement with 2C2P. TBA by CAG &amp; 2C2P.</a:t>
            </a:r>
          </a:p>
        </p:txBody>
      </p:sp>
    </p:spTree>
    <p:extLst>
      <p:ext uri="{BB962C8B-B14F-4D97-AF65-F5344CB8AC3E}">
        <p14:creationId xmlns:p14="http://schemas.microsoft.com/office/powerpoint/2010/main" val="261693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301C3DAA-230A-4EC0-9C8E-9450123D8339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037" y="187693"/>
            <a:ext cx="1028700" cy="10287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40042B9-E68C-45DB-AA7B-7DB81E30C72E}"/>
              </a:ext>
            </a:extLst>
          </p:cNvPr>
          <p:cNvSpPr txBox="1"/>
          <p:nvPr/>
        </p:nvSpPr>
        <p:spPr>
          <a:xfrm>
            <a:off x="2437558" y="2645445"/>
            <a:ext cx="7153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dirty="0">
                <a:cs typeface="Arial" pitchFamily="34" charset="0"/>
              </a:rPr>
              <a:t>Question &amp; Answer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EF5CE241-15A8-42B9-B0DB-E4EA8E8ACBB9}"/>
              </a:ext>
            </a:extLst>
          </p:cNvPr>
          <p:cNvCxnSpPr>
            <a:cxnSpLocks/>
          </p:cNvCxnSpPr>
          <p:nvPr/>
        </p:nvCxnSpPr>
        <p:spPr>
          <a:xfrm>
            <a:off x="1770666" y="990626"/>
            <a:ext cx="9606171" cy="0"/>
          </a:xfrm>
          <a:prstGeom prst="line">
            <a:avLst/>
          </a:prstGeom>
          <a:ln>
            <a:solidFill>
              <a:srgbClr val="58C09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7662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372279"/>
            <a:ext cx="2473728" cy="626543"/>
          </a:xfrm>
          <a:prstGeom prst="rect">
            <a:avLst/>
          </a:prstGeom>
          <a:noFill/>
        </p:spPr>
        <p:txBody>
          <a:bodyPr wrap="square" lIns="163284" tIns="81642" rIns="163284" bIns="81642" rtlCol="0">
            <a:spAutoFit/>
          </a:bodyPr>
          <a:lstStyle/>
          <a:p>
            <a:pPr algn="ctr"/>
            <a:r>
              <a:rPr lang="en-US" sz="1500" b="1" dirty="0"/>
              <a:t>1. Customer Place the Order Online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0155" y="0"/>
            <a:ext cx="2133600" cy="198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5" r="15141"/>
          <a:stretch>
            <a:fillRect/>
          </a:stretch>
        </p:blipFill>
        <p:spPr bwMode="auto">
          <a:xfrm>
            <a:off x="16567354" y="381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4536" y="1074363"/>
            <a:ext cx="1393899" cy="2343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1546" y="1607474"/>
            <a:ext cx="1714868" cy="1657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ight Arrow 9"/>
          <p:cNvSpPr/>
          <p:nvPr/>
        </p:nvSpPr>
        <p:spPr>
          <a:xfrm>
            <a:off x="6814744" y="2082428"/>
            <a:ext cx="1127988" cy="8259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1" name="Right Arrow 10"/>
          <p:cNvSpPr/>
          <p:nvPr/>
        </p:nvSpPr>
        <p:spPr>
          <a:xfrm>
            <a:off x="2578084" y="2322656"/>
            <a:ext cx="1340205" cy="8664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3" name="TextBox 12"/>
          <p:cNvSpPr txBox="1"/>
          <p:nvPr/>
        </p:nvSpPr>
        <p:spPr>
          <a:xfrm>
            <a:off x="4172523" y="3357774"/>
            <a:ext cx="2193115" cy="626543"/>
          </a:xfrm>
          <a:prstGeom prst="rect">
            <a:avLst/>
          </a:prstGeom>
          <a:noFill/>
        </p:spPr>
        <p:txBody>
          <a:bodyPr wrap="square" lIns="163284" tIns="81642" rIns="163284" bIns="81642" rtlCol="0">
            <a:spAutoFit/>
          </a:bodyPr>
          <a:lstStyle>
            <a:defPPr>
              <a:defRPr lang="en-US"/>
            </a:defPPr>
            <a:lvl1pPr algn="ctr">
              <a:defRPr sz="1500" b="1"/>
            </a:lvl1pPr>
          </a:lstStyle>
          <a:p>
            <a:r>
              <a:rPr lang="en-US" dirty="0"/>
              <a:t>2. Pay Using Credit card / </a:t>
            </a:r>
            <a:r>
              <a:rPr lang="en-US" dirty="0" err="1"/>
              <a:t>Paynow</a:t>
            </a:r>
            <a:r>
              <a:rPr lang="en-US" dirty="0"/>
              <a:t> / </a:t>
            </a:r>
            <a:r>
              <a:rPr lang="en-US" dirty="0" err="1"/>
              <a:t>eWallets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635082" y="3363640"/>
            <a:ext cx="3139339" cy="626543"/>
          </a:xfrm>
          <a:prstGeom prst="rect">
            <a:avLst/>
          </a:prstGeom>
          <a:noFill/>
        </p:spPr>
        <p:txBody>
          <a:bodyPr wrap="square" lIns="163284" tIns="81642" rIns="163284" bIns="81642" rtlCol="0">
            <a:spAutoFit/>
          </a:bodyPr>
          <a:lstStyle>
            <a:defPPr>
              <a:defRPr lang="en-US"/>
            </a:defPPr>
            <a:lvl1pPr algn="ctr">
              <a:defRPr sz="1500" b="1"/>
            </a:lvl1pPr>
          </a:lstStyle>
          <a:p>
            <a:r>
              <a:rPr lang="en-US" dirty="0"/>
              <a:t>3. Merchant Receive Notification and Prepare the Food</a:t>
            </a:r>
          </a:p>
        </p:txBody>
      </p:sp>
      <p:sp>
        <p:nvSpPr>
          <p:cNvPr id="15" name="Right Arrow 14"/>
          <p:cNvSpPr/>
          <p:nvPr/>
        </p:nvSpPr>
        <p:spPr>
          <a:xfrm flipH="1">
            <a:off x="6843737" y="5019572"/>
            <a:ext cx="1132465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76202" y="4465392"/>
            <a:ext cx="1617482" cy="20177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044549" y="6089737"/>
            <a:ext cx="4861581" cy="626543"/>
          </a:xfrm>
          <a:prstGeom prst="rect">
            <a:avLst/>
          </a:prstGeom>
          <a:noFill/>
        </p:spPr>
        <p:txBody>
          <a:bodyPr wrap="square" lIns="163284" tIns="81642" rIns="163284" bIns="81642" rtlCol="0">
            <a:spAutoFit/>
          </a:bodyPr>
          <a:lstStyle>
            <a:defPPr>
              <a:defRPr lang="en-US"/>
            </a:defPPr>
            <a:lvl1pPr algn="ctr">
              <a:defRPr sz="1500" b="1"/>
            </a:lvl1pPr>
          </a:lstStyle>
          <a:p>
            <a:r>
              <a:rPr lang="en-US" dirty="0"/>
              <a:t>3. </a:t>
            </a:r>
            <a:r>
              <a:rPr lang="en-SG" dirty="0"/>
              <a:t>Runner will Pick the Food</a:t>
            </a:r>
          </a:p>
          <a:p>
            <a:r>
              <a:rPr lang="en-SG" dirty="0"/>
              <a:t>and send to Collection Counter at B2</a:t>
            </a:r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 rot="5400000">
            <a:off x="8622590" y="3994480"/>
            <a:ext cx="764308" cy="686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93284" y="3955330"/>
            <a:ext cx="2044867" cy="21999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15965" y="4089109"/>
            <a:ext cx="1741842" cy="129538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271270" y="6169882"/>
            <a:ext cx="4446288" cy="626543"/>
          </a:xfrm>
          <a:prstGeom prst="rect">
            <a:avLst/>
          </a:prstGeom>
          <a:noFill/>
        </p:spPr>
        <p:txBody>
          <a:bodyPr wrap="square" lIns="163284" tIns="81642" rIns="163284" bIns="81642" rtlCol="0">
            <a:spAutoFit/>
          </a:bodyPr>
          <a:lstStyle>
            <a:defPPr>
              <a:defRPr lang="en-US"/>
            </a:defPPr>
            <a:lvl1pPr algn="ctr">
              <a:defRPr sz="1500" b="1"/>
            </a:lvl1pPr>
          </a:lstStyle>
          <a:p>
            <a:r>
              <a:rPr lang="en-US" dirty="0"/>
              <a:t>4. </a:t>
            </a:r>
            <a:r>
              <a:rPr lang="en-SG" dirty="0"/>
              <a:t>Driver will collect the Food from the Collection Counter and Deliver to Customer 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0687" y="4267736"/>
            <a:ext cx="1752723" cy="219441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-702900" y="6266561"/>
            <a:ext cx="4861581" cy="395711"/>
          </a:xfrm>
          <a:prstGeom prst="rect">
            <a:avLst/>
          </a:prstGeom>
          <a:noFill/>
        </p:spPr>
        <p:txBody>
          <a:bodyPr wrap="square" lIns="163284" tIns="81642" rIns="163284" bIns="81642" rtlCol="0">
            <a:spAutoFit/>
          </a:bodyPr>
          <a:lstStyle>
            <a:defPPr>
              <a:defRPr lang="en-US"/>
            </a:defPPr>
            <a:lvl1pPr algn="ctr">
              <a:defRPr sz="1500" b="1"/>
            </a:lvl1pPr>
          </a:lstStyle>
          <a:p>
            <a:r>
              <a:rPr lang="en-US" dirty="0"/>
              <a:t>5. Customer Received the Food</a:t>
            </a:r>
          </a:p>
        </p:txBody>
      </p:sp>
      <p:sp>
        <p:nvSpPr>
          <p:cNvPr id="25" name="Right Arrow 24"/>
          <p:cNvSpPr/>
          <p:nvPr/>
        </p:nvSpPr>
        <p:spPr>
          <a:xfrm flipH="1">
            <a:off x="2199458" y="4940377"/>
            <a:ext cx="1071812" cy="8064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620" y="4734604"/>
            <a:ext cx="1379451" cy="137945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200" y="1804817"/>
            <a:ext cx="1379451" cy="137945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066" y="1587593"/>
            <a:ext cx="1637528" cy="17698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673" y="2914823"/>
            <a:ext cx="653968" cy="40663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D4E6E9DE-925A-401E-A0C1-9021FA795701}"/>
              </a:ext>
            </a:extLst>
          </p:cNvPr>
          <p:cNvPicPr/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037" y="187693"/>
            <a:ext cx="1028700" cy="102870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30042690-D16A-4D8E-BA6A-5CD547CE66E6}"/>
              </a:ext>
            </a:extLst>
          </p:cNvPr>
          <p:cNvSpPr txBox="1"/>
          <p:nvPr/>
        </p:nvSpPr>
        <p:spPr>
          <a:xfrm>
            <a:off x="2854118" y="359445"/>
            <a:ext cx="6739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1" dirty="0">
                <a:cs typeface="Arial" pitchFamily="34" charset="0"/>
              </a:rPr>
              <a:t>GUOCO TOWER CONCEPT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0BDC5662-EF6E-482E-9028-1F01E4B34A21}"/>
              </a:ext>
            </a:extLst>
          </p:cNvPr>
          <p:cNvCxnSpPr>
            <a:cxnSpLocks/>
          </p:cNvCxnSpPr>
          <p:nvPr/>
        </p:nvCxnSpPr>
        <p:spPr>
          <a:xfrm>
            <a:off x="1770666" y="990626"/>
            <a:ext cx="9606171" cy="0"/>
          </a:xfrm>
          <a:prstGeom prst="line">
            <a:avLst/>
          </a:prstGeom>
          <a:ln>
            <a:solidFill>
              <a:srgbClr val="58C09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085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8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21651" y="1846001"/>
            <a:ext cx="1838016" cy="3911675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87674" y="1870541"/>
            <a:ext cx="1766119" cy="3818017"/>
          </a:xfrm>
          <a:prstGeom prst="rect">
            <a:avLst/>
          </a:prstGeom>
        </p:spPr>
      </p:pic>
      <p:sp>
        <p:nvSpPr>
          <p:cNvPr id="75" name="TextBox 6"/>
          <p:cNvSpPr txBox="1">
            <a:spLocks/>
          </p:cNvSpPr>
          <p:nvPr/>
        </p:nvSpPr>
        <p:spPr>
          <a:xfrm>
            <a:off x="581956" y="5782498"/>
            <a:ext cx="1677703" cy="641201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1400" spc="56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Classic"/>
              </a:rPr>
              <a:t>1. Click on Delivery</a:t>
            </a:r>
          </a:p>
        </p:txBody>
      </p:sp>
      <p:sp>
        <p:nvSpPr>
          <p:cNvPr id="76" name="TextBox 6"/>
          <p:cNvSpPr txBox="1">
            <a:spLocks/>
          </p:cNvSpPr>
          <p:nvPr/>
        </p:nvSpPr>
        <p:spPr>
          <a:xfrm>
            <a:off x="3171364" y="5782498"/>
            <a:ext cx="1884491" cy="641201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1400" spc="56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Classic"/>
              </a:rPr>
              <a:t>2. Choose Restaurant</a:t>
            </a: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958" y="1719944"/>
            <a:ext cx="2118076" cy="4153633"/>
          </a:xfrm>
          <a:prstGeom prst="rect">
            <a:avLst/>
          </a:prstGeom>
        </p:spPr>
      </p:pic>
      <p:sp>
        <p:nvSpPr>
          <p:cNvPr id="79" name="TextBox 6"/>
          <p:cNvSpPr txBox="1">
            <a:spLocks/>
          </p:cNvSpPr>
          <p:nvPr/>
        </p:nvSpPr>
        <p:spPr>
          <a:xfrm>
            <a:off x="6084299" y="5755500"/>
            <a:ext cx="1725537" cy="641201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1400" spc="56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Classic"/>
              </a:rPr>
              <a:t>3. Add Items to Cart</a:t>
            </a:r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677" y="1719944"/>
            <a:ext cx="2118076" cy="4153633"/>
          </a:xfrm>
          <a:prstGeom prst="rect">
            <a:avLst/>
          </a:prstGeom>
        </p:spPr>
      </p:pic>
      <p:sp>
        <p:nvSpPr>
          <p:cNvPr id="85" name="TextBox 6"/>
          <p:cNvSpPr txBox="1">
            <a:spLocks/>
          </p:cNvSpPr>
          <p:nvPr/>
        </p:nvSpPr>
        <p:spPr>
          <a:xfrm>
            <a:off x="8298590" y="5872904"/>
            <a:ext cx="2515753" cy="521746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1400" spc="56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Classic"/>
              </a:rPr>
              <a:t>4. Key-in the Delivery Details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2523831" y="3330010"/>
            <a:ext cx="395940" cy="8664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3" name="Right Arrow 22"/>
          <p:cNvSpPr/>
          <p:nvPr/>
        </p:nvSpPr>
        <p:spPr>
          <a:xfrm>
            <a:off x="5302412" y="3330010"/>
            <a:ext cx="395940" cy="8664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4" name="Right Arrow 23"/>
          <p:cNvSpPr/>
          <p:nvPr/>
        </p:nvSpPr>
        <p:spPr>
          <a:xfrm>
            <a:off x="7944137" y="3346340"/>
            <a:ext cx="395940" cy="8664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45950" y="1703857"/>
            <a:ext cx="1755009" cy="395513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90581" y="1637577"/>
            <a:ext cx="2039988" cy="4175600"/>
            <a:chOff x="1206703" y="1254387"/>
            <a:chExt cx="2039988" cy="41756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47137" y="1409498"/>
              <a:ext cx="1789280" cy="387394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6703" y="1254387"/>
              <a:ext cx="2039988" cy="4175600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518" y="1604043"/>
            <a:ext cx="2118076" cy="415363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BD5AD45-9D56-4DC8-BD9A-908F0AC257E3}"/>
              </a:ext>
            </a:extLst>
          </p:cNvPr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037" y="187693"/>
            <a:ext cx="1028700" cy="10287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B20F7612-C37F-40B9-B5C4-685BF35CE43B}"/>
              </a:ext>
            </a:extLst>
          </p:cNvPr>
          <p:cNvSpPr txBox="1"/>
          <p:nvPr/>
        </p:nvSpPr>
        <p:spPr>
          <a:xfrm>
            <a:off x="2854118" y="359445"/>
            <a:ext cx="6739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1" dirty="0">
                <a:cs typeface="Arial" pitchFamily="34" charset="0"/>
              </a:rPr>
              <a:t>GUOCO TOWER CONCEPT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216C8DBC-B62D-4995-B588-48878A7BB706}"/>
              </a:ext>
            </a:extLst>
          </p:cNvPr>
          <p:cNvCxnSpPr>
            <a:cxnSpLocks/>
          </p:cNvCxnSpPr>
          <p:nvPr/>
        </p:nvCxnSpPr>
        <p:spPr>
          <a:xfrm>
            <a:off x="1770666" y="990626"/>
            <a:ext cx="9606171" cy="0"/>
          </a:xfrm>
          <a:prstGeom prst="line">
            <a:avLst/>
          </a:prstGeom>
          <a:ln>
            <a:solidFill>
              <a:srgbClr val="58C09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695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4192" y="1808152"/>
            <a:ext cx="1904193" cy="386864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299" y="1676792"/>
            <a:ext cx="2118076" cy="4153633"/>
          </a:xfrm>
          <a:prstGeom prst="rect">
            <a:avLst/>
          </a:prstGeom>
        </p:spPr>
      </p:pic>
      <p:sp>
        <p:nvSpPr>
          <p:cNvPr id="19" name="TextBox 6"/>
          <p:cNvSpPr txBox="1">
            <a:spLocks/>
          </p:cNvSpPr>
          <p:nvPr/>
        </p:nvSpPr>
        <p:spPr>
          <a:xfrm>
            <a:off x="1520163" y="5826904"/>
            <a:ext cx="1581587" cy="641201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1400" spc="56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Classic"/>
              </a:rPr>
              <a:t>5. Place the Order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347" y="1639088"/>
            <a:ext cx="2118076" cy="415363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819" y="4133935"/>
            <a:ext cx="1166693" cy="725448"/>
          </a:xfrm>
          <a:prstGeom prst="rect">
            <a:avLst/>
          </a:prstGeom>
        </p:spPr>
      </p:pic>
      <p:sp>
        <p:nvSpPr>
          <p:cNvPr id="29" name="TextBox 6"/>
          <p:cNvSpPr txBox="1">
            <a:spLocks/>
          </p:cNvSpPr>
          <p:nvPr/>
        </p:nvSpPr>
        <p:spPr>
          <a:xfrm>
            <a:off x="5018766" y="5833079"/>
            <a:ext cx="551241" cy="641201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1400" spc="56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Classic"/>
              </a:rPr>
              <a:t>6. Pay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243695" y="1118653"/>
            <a:ext cx="2192321" cy="5269909"/>
            <a:chOff x="7696837" y="1186388"/>
            <a:chExt cx="2192321" cy="5269909"/>
          </a:xfrm>
        </p:grpSpPr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83777702"/>
                </p:ext>
              </p:extLst>
            </p:nvPr>
          </p:nvGraphicFramePr>
          <p:xfrm>
            <a:off x="7696837" y="1472373"/>
            <a:ext cx="2183177" cy="45067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8" name="Image" r:id="rId6" imgW="2704762" imgH="5511111" progId="">
                    <p:embed/>
                  </p:oleObj>
                </mc:Choice>
                <mc:Fallback>
                  <p:oleObj name="Image" r:id="rId6" imgW="2704762" imgH="5511111" progId="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96837" y="1472373"/>
                          <a:ext cx="2183177" cy="450673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37777522"/>
                </p:ext>
              </p:extLst>
            </p:nvPr>
          </p:nvGraphicFramePr>
          <p:xfrm>
            <a:off x="7696837" y="5317967"/>
            <a:ext cx="2192321" cy="7860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9" name="Image" r:id="rId8" imgW="2907937" imgH="711111" progId="">
                    <p:embed/>
                  </p:oleObj>
                </mc:Choice>
                <mc:Fallback>
                  <p:oleObj name="Image" r:id="rId8" imgW="2907937" imgH="711111" progId="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96837" y="5317967"/>
                          <a:ext cx="2192321" cy="78607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" name="Group 3"/>
            <p:cNvGrpSpPr/>
            <p:nvPr/>
          </p:nvGrpSpPr>
          <p:grpSpPr>
            <a:xfrm>
              <a:off x="7728677" y="1186388"/>
              <a:ext cx="2000004" cy="5269909"/>
              <a:chOff x="7728677" y="1186388"/>
              <a:chExt cx="2000004" cy="5269909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8055567" y="1186388"/>
                <a:ext cx="1348112" cy="912715"/>
              </a:xfrm>
              <a:prstGeom prst="rect">
                <a:avLst/>
              </a:prstGeom>
              <a:solidFill>
                <a:srgbClr val="E7E5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8032004" y="1329332"/>
                <a:ext cx="1338487" cy="723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/>
                  <a:t>Order #: 0000-0144</a:t>
                </a:r>
              </a:p>
              <a:p>
                <a:endParaRPr lang="en-US" sz="800" dirty="0"/>
              </a:p>
              <a:p>
                <a:r>
                  <a:rPr lang="en-US" sz="800" dirty="0"/>
                  <a:t>Fish &amp; Chips            x  1</a:t>
                </a:r>
              </a:p>
              <a:p>
                <a:r>
                  <a:rPr lang="en-US" sz="800" dirty="0"/>
                  <a:t>Orange Juice           x  1</a:t>
                </a:r>
              </a:p>
              <a:p>
                <a:pPr algn="ctr"/>
                <a:r>
                  <a:rPr lang="en-US" sz="900" dirty="0"/>
                  <a:t> </a:t>
                </a:r>
              </a:p>
            </p:txBody>
          </p:sp>
          <p:sp>
            <p:nvSpPr>
              <p:cNvPr id="26" name="TextBox 6"/>
              <p:cNvSpPr txBox="1">
                <a:spLocks/>
              </p:cNvSpPr>
              <p:nvPr/>
            </p:nvSpPr>
            <p:spPr>
              <a:xfrm>
                <a:off x="7728677" y="6025410"/>
                <a:ext cx="2000004" cy="430887"/>
              </a:xfrm>
              <a:prstGeom prst="rect">
                <a:avLst/>
              </a:prstGeom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sz="1400" spc="56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Montserrat Classic"/>
                  </a:rPr>
                  <a:t>7. Store Receives the Notification </a:t>
                </a:r>
              </a:p>
            </p:txBody>
          </p:sp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7881898" y="2588823"/>
                <a:ext cx="1695450" cy="2924175"/>
              </a:xfrm>
              <a:prstGeom prst="rect">
                <a:avLst/>
              </a:prstGeom>
            </p:spPr>
          </p:pic>
        </p:grpSp>
      </p:grpSp>
      <p:sp>
        <p:nvSpPr>
          <p:cNvPr id="30" name="Right Arrow 29"/>
          <p:cNvSpPr/>
          <p:nvPr/>
        </p:nvSpPr>
        <p:spPr>
          <a:xfrm>
            <a:off x="3515427" y="3320399"/>
            <a:ext cx="595930" cy="8664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1" name="Right Arrow 30"/>
          <p:cNvSpPr/>
          <p:nvPr/>
        </p:nvSpPr>
        <p:spPr>
          <a:xfrm>
            <a:off x="6590297" y="3304337"/>
            <a:ext cx="567011" cy="8664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324" y="2353296"/>
            <a:ext cx="1637528" cy="17698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8F513A2A-2A87-45EF-97F7-0EAEFE116A45}"/>
              </a:ext>
            </a:extLst>
          </p:cNvPr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037" y="187693"/>
            <a:ext cx="1028700" cy="10287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F841F97E-79F3-45F9-9880-C1DE4FADA138}"/>
              </a:ext>
            </a:extLst>
          </p:cNvPr>
          <p:cNvSpPr txBox="1"/>
          <p:nvPr/>
        </p:nvSpPr>
        <p:spPr>
          <a:xfrm>
            <a:off x="2854118" y="359445"/>
            <a:ext cx="6739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1" dirty="0">
                <a:cs typeface="Arial" pitchFamily="34" charset="0"/>
              </a:rPr>
              <a:t>GUOCO TOWER CONCEPT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53F04072-7115-4F1C-8FED-1E45A51A8F32}"/>
              </a:ext>
            </a:extLst>
          </p:cNvPr>
          <p:cNvCxnSpPr>
            <a:cxnSpLocks/>
          </p:cNvCxnSpPr>
          <p:nvPr/>
        </p:nvCxnSpPr>
        <p:spPr>
          <a:xfrm>
            <a:off x="1770666" y="990626"/>
            <a:ext cx="9606171" cy="0"/>
          </a:xfrm>
          <a:prstGeom prst="line">
            <a:avLst/>
          </a:prstGeom>
          <a:ln>
            <a:solidFill>
              <a:srgbClr val="58C09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020236D-E3F2-42D7-9448-31C8846CCFBF}"/>
              </a:ext>
            </a:extLst>
          </p:cNvPr>
          <p:cNvSpPr txBox="1"/>
          <p:nvPr/>
        </p:nvSpPr>
        <p:spPr>
          <a:xfrm>
            <a:off x="9826736" y="187693"/>
            <a:ext cx="230957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ighlight>
                  <a:srgbClr val="FFFF00"/>
                </a:highlight>
              </a:rPr>
              <a:t>Can we set the lead time that orders are generated in the </a:t>
            </a:r>
            <a:r>
              <a:rPr lang="en-US" sz="1600" dirty="0" err="1">
                <a:highlight>
                  <a:srgbClr val="FFFF00"/>
                </a:highlight>
              </a:rPr>
              <a:t>Jeripay</a:t>
            </a:r>
            <a:r>
              <a:rPr lang="en-US" sz="1600" dirty="0">
                <a:highlight>
                  <a:srgbClr val="FFFF00"/>
                </a:highlight>
              </a:rPr>
              <a:t> terminal?</a:t>
            </a:r>
          </a:p>
          <a:p>
            <a:endParaRPr lang="en-US" sz="1600" dirty="0">
              <a:highlight>
                <a:srgbClr val="FFFF00"/>
              </a:highlight>
            </a:endParaRPr>
          </a:p>
          <a:p>
            <a:r>
              <a:rPr lang="en-US" sz="1600" dirty="0">
                <a:highlight>
                  <a:srgbClr val="FFFF00"/>
                </a:highlight>
              </a:rPr>
              <a:t>E.g. delivery date 2 June, 12pm placed on 1 June, 10pm.</a:t>
            </a:r>
          </a:p>
          <a:p>
            <a:r>
              <a:rPr lang="en-US" sz="1600" dirty="0">
                <a:highlight>
                  <a:srgbClr val="FFFF00"/>
                </a:highlight>
              </a:rPr>
              <a:t>Order should only be printed out from the terminal on 2 June, 10.30am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A68C96C0-56C2-4351-B0C5-7168633CD085}"/>
              </a:ext>
            </a:extLst>
          </p:cNvPr>
          <p:cNvSpPr txBox="1"/>
          <p:nvPr/>
        </p:nvSpPr>
        <p:spPr>
          <a:xfrm>
            <a:off x="9826735" y="3131263"/>
            <a:ext cx="2309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ighlight>
                  <a:srgbClr val="FFFF00"/>
                </a:highlight>
              </a:rPr>
              <a:t>Is there a user guide provided for the usage of the </a:t>
            </a:r>
            <a:r>
              <a:rPr lang="en-US" sz="1600" dirty="0" err="1">
                <a:highlight>
                  <a:srgbClr val="FFFF00"/>
                </a:highlight>
              </a:rPr>
              <a:t>Jeripay</a:t>
            </a:r>
            <a:r>
              <a:rPr lang="en-US" sz="1600" dirty="0">
                <a:highlight>
                  <a:srgbClr val="FFFF00"/>
                </a:highlight>
              </a:rPr>
              <a:t> terminal?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880014" y="4108943"/>
            <a:ext cx="2256296" cy="246221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DCS: Currently there is no option to configure lead time for receipt printing.</a:t>
            </a:r>
          </a:p>
          <a:p>
            <a:endParaRPr lang="en-US" sz="1400" dirty="0"/>
          </a:p>
          <a:p>
            <a:r>
              <a:rPr lang="en-US" sz="1400" dirty="0" smtClean="0"/>
              <a:t>Receipt will be printed out on the </a:t>
            </a:r>
            <a:r>
              <a:rPr lang="en-US" sz="1400" dirty="0" err="1" smtClean="0"/>
              <a:t>Jeripay</a:t>
            </a:r>
            <a:r>
              <a:rPr lang="en-US" sz="1400" dirty="0" smtClean="0"/>
              <a:t> terminal once the order is made by the customer so as to be able to allow tenant to be able to reserve the existing stock (e.g. cakes) for the preorder.</a:t>
            </a:r>
          </a:p>
        </p:txBody>
      </p:sp>
    </p:spTree>
    <p:extLst>
      <p:ext uri="{BB962C8B-B14F-4D97-AF65-F5344CB8AC3E}">
        <p14:creationId xmlns:p14="http://schemas.microsoft.com/office/powerpoint/2010/main" val="141327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224" y="2233764"/>
            <a:ext cx="1799311" cy="3371731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69" name="MARKETING AUTOMATION"/>
          <p:cNvSpPr txBox="1"/>
          <p:nvPr/>
        </p:nvSpPr>
        <p:spPr>
          <a:xfrm>
            <a:off x="445592" y="329069"/>
            <a:ext cx="1448858" cy="565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2860" rIns="22860">
            <a:spAutoFit/>
          </a:bodyPr>
          <a:lstStyle>
            <a:lvl1pPr>
              <a:lnSpc>
                <a:spcPct val="80000"/>
              </a:lnSpc>
              <a:defRPr sz="75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3750" dirty="0"/>
              <a:t>JERIPAY</a:t>
            </a:r>
            <a:endParaRPr sz="375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297AA9F-94F7-4075-8479-E2178FC2CB17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037" y="187693"/>
            <a:ext cx="1028700" cy="10287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F1CD847-4597-4D73-8833-E5E2A5F7A13D}"/>
              </a:ext>
            </a:extLst>
          </p:cNvPr>
          <p:cNvSpPr txBox="1"/>
          <p:nvPr/>
        </p:nvSpPr>
        <p:spPr>
          <a:xfrm>
            <a:off x="2854118" y="359445"/>
            <a:ext cx="6739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1" dirty="0">
                <a:cs typeface="Arial" pitchFamily="34" charset="0"/>
              </a:rPr>
              <a:t>Telegram (Delivery Manager)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11203308-D93A-41C4-8FB4-8B5D786E23F8}"/>
              </a:ext>
            </a:extLst>
          </p:cNvPr>
          <p:cNvCxnSpPr>
            <a:cxnSpLocks/>
          </p:cNvCxnSpPr>
          <p:nvPr/>
        </p:nvCxnSpPr>
        <p:spPr>
          <a:xfrm>
            <a:off x="1770666" y="990626"/>
            <a:ext cx="9606171" cy="0"/>
          </a:xfrm>
          <a:prstGeom prst="line">
            <a:avLst/>
          </a:prstGeom>
          <a:ln>
            <a:solidFill>
              <a:srgbClr val="58C09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227" y="1842812"/>
            <a:ext cx="2118076" cy="4153633"/>
          </a:xfrm>
          <a:prstGeom prst="rect">
            <a:avLst/>
          </a:prstGeom>
        </p:spPr>
      </p:pic>
      <p:pic>
        <p:nvPicPr>
          <p:cNvPr id="2052" name="Picture 4" descr="Telegram We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191" y="1269036"/>
            <a:ext cx="365651" cy="36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67932" y="1262799"/>
            <a:ext cx="1469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Telegram App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65075" y="2494120"/>
            <a:ext cx="61482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Integration with Telegram App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New order will be reflected in the group chat.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CAG team to assign runner to do food pick up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1478382" y="5988905"/>
            <a:ext cx="16257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Sample Order Message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EAE7900-B28B-45D8-BFDC-CC3068B94504}"/>
              </a:ext>
            </a:extLst>
          </p:cNvPr>
          <p:cNvSpPr txBox="1"/>
          <p:nvPr/>
        </p:nvSpPr>
        <p:spPr>
          <a:xfrm>
            <a:off x="3854609" y="3789613"/>
            <a:ext cx="56029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ighlight>
                  <a:srgbClr val="FFFF00"/>
                </a:highlight>
              </a:rPr>
              <a:t>Will orders placed for delivery the next day be sent the moment they are ordered?</a:t>
            </a:r>
          </a:p>
          <a:p>
            <a:r>
              <a:rPr lang="en-US" sz="1600" dirty="0">
                <a:highlight>
                  <a:srgbClr val="FFFF00"/>
                </a:highlight>
              </a:rPr>
              <a:t>E.g. delivery date 2 June, 12pm placed on 1 June, 10pm.</a:t>
            </a:r>
          </a:p>
          <a:p>
            <a:r>
              <a:rPr lang="en-US" sz="1600" dirty="0">
                <a:highlight>
                  <a:srgbClr val="FFFF00"/>
                </a:highlight>
              </a:rPr>
              <a:t>Order will be sent in </a:t>
            </a:r>
            <a:r>
              <a:rPr lang="en-US" sz="1600" dirty="0" err="1">
                <a:highlight>
                  <a:srgbClr val="FFFF00"/>
                </a:highlight>
              </a:rPr>
              <a:t>telelgram</a:t>
            </a:r>
            <a:r>
              <a:rPr lang="en-US" sz="1600" dirty="0">
                <a:highlight>
                  <a:srgbClr val="FFFF00"/>
                </a:highlight>
              </a:rPr>
              <a:t> group on 1 June, 10pm?</a:t>
            </a:r>
          </a:p>
          <a:p>
            <a:endParaRPr lang="en-US" sz="1600" dirty="0">
              <a:highlight>
                <a:srgbClr val="FFFF00"/>
              </a:highlight>
            </a:endParaRPr>
          </a:p>
          <a:p>
            <a:r>
              <a:rPr lang="en-US" sz="1600" dirty="0">
                <a:highlight>
                  <a:srgbClr val="FFFF00"/>
                </a:highlight>
              </a:rPr>
              <a:t>Can we set the lead time that orders are sent to the telegram group?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A6271CF-73CB-4C33-95DF-C8042350269B}"/>
              </a:ext>
            </a:extLst>
          </p:cNvPr>
          <p:cNvSpPr txBox="1"/>
          <p:nvPr/>
        </p:nvSpPr>
        <p:spPr>
          <a:xfrm>
            <a:off x="3854609" y="1111191"/>
            <a:ext cx="5602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ighlight>
                  <a:srgbClr val="FFFF00"/>
                </a:highlight>
              </a:rPr>
              <a:t>For the backend admin portal, is there an outlet view where we can see all the pending items and orders based on outlet?</a:t>
            </a:r>
          </a:p>
          <a:p>
            <a:endParaRPr lang="en-US" sz="1600" dirty="0">
              <a:highlight>
                <a:srgbClr val="FFFF00"/>
              </a:highlight>
            </a:endParaRPr>
          </a:p>
          <a:p>
            <a:r>
              <a:rPr lang="en-US" sz="1600" dirty="0">
                <a:highlight>
                  <a:srgbClr val="FFFF00"/>
                </a:highlight>
              </a:rPr>
              <a:t>For the backend admin portal, is there a timeslot view where we can see all the pending items and orders based on each timeslot?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934299" y="1050117"/>
            <a:ext cx="2256296" cy="224676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DCS: Refer to slide 6 for the Order Manager which can be exported to excel.</a:t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The view can be sorted based on time.</a:t>
            </a:r>
          </a:p>
          <a:p>
            <a:endParaRPr lang="en-US" sz="1400" dirty="0"/>
          </a:p>
          <a:p>
            <a:r>
              <a:rPr lang="en-US" sz="1400" dirty="0" smtClean="0"/>
              <a:t>Currently there is no outlet view, the team is exploring on the outlet view.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934299" y="3798308"/>
            <a:ext cx="2256296" cy="73866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DCS: There is no lead time for the orders that are sent to the telegram.</a:t>
            </a:r>
          </a:p>
        </p:txBody>
      </p:sp>
    </p:spTree>
    <p:extLst>
      <p:ext uri="{BB962C8B-B14F-4D97-AF65-F5344CB8AC3E}">
        <p14:creationId xmlns:p14="http://schemas.microsoft.com/office/powerpoint/2010/main" val="96252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MARKETING AUTOMATION"/>
          <p:cNvSpPr txBox="1"/>
          <p:nvPr/>
        </p:nvSpPr>
        <p:spPr>
          <a:xfrm>
            <a:off x="445592" y="329069"/>
            <a:ext cx="1448858" cy="565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2860" rIns="22860">
            <a:spAutoFit/>
          </a:bodyPr>
          <a:lstStyle>
            <a:lvl1pPr>
              <a:lnSpc>
                <a:spcPct val="80000"/>
              </a:lnSpc>
              <a:defRPr sz="75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3750" dirty="0"/>
              <a:t>JERIPAY</a:t>
            </a:r>
            <a:endParaRPr sz="375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297AA9F-94F7-4075-8479-E2178FC2CB17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037" y="187693"/>
            <a:ext cx="1028700" cy="10287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F1CD847-4597-4D73-8833-E5E2A5F7A13D}"/>
              </a:ext>
            </a:extLst>
          </p:cNvPr>
          <p:cNvSpPr txBox="1"/>
          <p:nvPr/>
        </p:nvSpPr>
        <p:spPr>
          <a:xfrm>
            <a:off x="2854118" y="359445"/>
            <a:ext cx="6739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1" dirty="0">
                <a:cs typeface="Arial" pitchFamily="34" charset="0"/>
              </a:rPr>
              <a:t>Telegram (Delivery Manager)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11203308-D93A-41C4-8FB4-8B5D786E23F8}"/>
              </a:ext>
            </a:extLst>
          </p:cNvPr>
          <p:cNvCxnSpPr>
            <a:cxnSpLocks/>
          </p:cNvCxnSpPr>
          <p:nvPr/>
        </p:nvCxnSpPr>
        <p:spPr>
          <a:xfrm>
            <a:off x="1770666" y="990626"/>
            <a:ext cx="9606171" cy="0"/>
          </a:xfrm>
          <a:prstGeom prst="line">
            <a:avLst/>
          </a:prstGeom>
          <a:ln>
            <a:solidFill>
              <a:srgbClr val="58C09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37" y="1357769"/>
            <a:ext cx="10009517" cy="5072281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7732752"/>
              </p:ext>
            </p:extLst>
          </p:nvPr>
        </p:nvGraphicFramePr>
        <p:xfrm>
          <a:off x="10783319" y="1470055"/>
          <a:ext cx="906463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Worksheet" showAsIcon="1" r:id="rId5" imgW="905760" imgH="776520" progId="Excel.Sheet.12">
                  <p:embed/>
                </p:oleObj>
              </mc:Choice>
              <mc:Fallback>
                <p:oleObj name="Worksheet" showAsIcon="1" r:id="rId5" imgW="905760" imgH="7765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783319" y="1470055"/>
                        <a:ext cx="906463" cy="776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694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MARKETING AUTOMATION"/>
          <p:cNvSpPr txBox="1"/>
          <p:nvPr/>
        </p:nvSpPr>
        <p:spPr>
          <a:xfrm>
            <a:off x="445592" y="329069"/>
            <a:ext cx="1448858" cy="565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2860" rIns="22860">
            <a:spAutoFit/>
          </a:bodyPr>
          <a:lstStyle>
            <a:lvl1pPr>
              <a:lnSpc>
                <a:spcPct val="80000"/>
              </a:lnSpc>
              <a:defRPr sz="75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3750" dirty="0"/>
              <a:t>JERIPAY</a:t>
            </a:r>
            <a:endParaRPr sz="375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297AA9F-94F7-4075-8479-E2178FC2CB17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037" y="187693"/>
            <a:ext cx="1028700" cy="10287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F1CD847-4597-4D73-8833-E5E2A5F7A13D}"/>
              </a:ext>
            </a:extLst>
          </p:cNvPr>
          <p:cNvSpPr txBox="1"/>
          <p:nvPr/>
        </p:nvSpPr>
        <p:spPr>
          <a:xfrm>
            <a:off x="2854118" y="359445"/>
            <a:ext cx="6739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1" dirty="0">
                <a:cs typeface="Arial" pitchFamily="34" charset="0"/>
              </a:rPr>
              <a:t>Web Backend Sales Report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11203308-D93A-41C4-8FB4-8B5D786E23F8}"/>
              </a:ext>
            </a:extLst>
          </p:cNvPr>
          <p:cNvCxnSpPr>
            <a:cxnSpLocks/>
          </p:cNvCxnSpPr>
          <p:nvPr/>
        </p:nvCxnSpPr>
        <p:spPr>
          <a:xfrm>
            <a:off x="1770666" y="990626"/>
            <a:ext cx="9606171" cy="0"/>
          </a:xfrm>
          <a:prstGeom prst="line">
            <a:avLst/>
          </a:prstGeom>
          <a:ln>
            <a:solidFill>
              <a:srgbClr val="58C09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7357" y="1419156"/>
            <a:ext cx="9673087" cy="5108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692E3B8-00CA-4345-94F6-A5A7A7B9FA3D}"/>
              </a:ext>
            </a:extLst>
          </p:cNvPr>
          <p:cNvSpPr txBox="1"/>
          <p:nvPr/>
        </p:nvSpPr>
        <p:spPr>
          <a:xfrm>
            <a:off x="8994180" y="1312412"/>
            <a:ext cx="3084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ighlight>
                  <a:srgbClr val="FFFF00"/>
                </a:highlight>
              </a:rPr>
              <a:t>What does the CSV report look like?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8579870"/>
              </p:ext>
            </p:extLst>
          </p:nvPr>
        </p:nvGraphicFramePr>
        <p:xfrm>
          <a:off x="7975835" y="1312412"/>
          <a:ext cx="906463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Macro-Enabled Worksheet" showAsIcon="1" r:id="rId5" imgW="905760" imgH="776520" progId="Excel.SheetMacroEnabled.12">
                  <p:embed/>
                </p:oleObj>
              </mc:Choice>
              <mc:Fallback>
                <p:oleObj name="Macro-Enabled Worksheet" showAsIcon="1" r:id="rId5" imgW="905760" imgH="776520" progId="Excel.SheetMacroEnabled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975835" y="1312412"/>
                        <a:ext cx="906463" cy="776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592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MARKETING AUTOMATION"/>
          <p:cNvSpPr txBox="1"/>
          <p:nvPr/>
        </p:nvSpPr>
        <p:spPr>
          <a:xfrm>
            <a:off x="445592" y="329069"/>
            <a:ext cx="1448858" cy="565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2860" rIns="22860">
            <a:spAutoFit/>
          </a:bodyPr>
          <a:lstStyle>
            <a:lvl1pPr>
              <a:lnSpc>
                <a:spcPct val="80000"/>
              </a:lnSpc>
              <a:defRPr sz="75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3750" dirty="0"/>
              <a:t>JERIPAY</a:t>
            </a:r>
            <a:endParaRPr sz="375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297AA9F-94F7-4075-8479-E2178FC2CB17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037" y="187693"/>
            <a:ext cx="1028700" cy="10287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F1CD847-4597-4D73-8833-E5E2A5F7A13D}"/>
              </a:ext>
            </a:extLst>
          </p:cNvPr>
          <p:cNvSpPr txBox="1"/>
          <p:nvPr/>
        </p:nvSpPr>
        <p:spPr>
          <a:xfrm>
            <a:off x="2854118" y="359445"/>
            <a:ext cx="6739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1" dirty="0">
                <a:cs typeface="Arial" pitchFamily="34" charset="0"/>
              </a:rPr>
              <a:t>Web Backend Sales By Product Report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11203308-D93A-41C4-8FB4-8B5D786E23F8}"/>
              </a:ext>
            </a:extLst>
          </p:cNvPr>
          <p:cNvCxnSpPr>
            <a:cxnSpLocks/>
          </p:cNvCxnSpPr>
          <p:nvPr/>
        </p:nvCxnSpPr>
        <p:spPr>
          <a:xfrm>
            <a:off x="1770666" y="990626"/>
            <a:ext cx="9606171" cy="0"/>
          </a:xfrm>
          <a:prstGeom prst="line">
            <a:avLst/>
          </a:prstGeom>
          <a:ln>
            <a:solidFill>
              <a:srgbClr val="58C09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3455" y="1357769"/>
            <a:ext cx="10000891" cy="50156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8555249-100F-470B-B430-7D296CF8C824}"/>
              </a:ext>
            </a:extLst>
          </p:cNvPr>
          <p:cNvSpPr txBox="1"/>
          <p:nvPr/>
        </p:nvSpPr>
        <p:spPr>
          <a:xfrm>
            <a:off x="8976763" y="1114993"/>
            <a:ext cx="3084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ighlight>
                  <a:srgbClr val="FFFF00"/>
                </a:highlight>
              </a:rPr>
              <a:t>What does the CSV report look like?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795379"/>
              </p:ext>
            </p:extLst>
          </p:nvPr>
        </p:nvGraphicFramePr>
        <p:xfrm>
          <a:off x="7927975" y="1132003"/>
          <a:ext cx="906463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Macro-Enabled Worksheet" showAsIcon="1" r:id="rId5" imgW="905760" imgH="776520" progId="Excel.SheetMacroEnabled.12">
                  <p:embed/>
                </p:oleObj>
              </mc:Choice>
              <mc:Fallback>
                <p:oleObj name="Macro-Enabled Worksheet" showAsIcon="1" r:id="rId5" imgW="905760" imgH="776520" progId="Excel.SheetMacroEnabled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927975" y="1132003"/>
                        <a:ext cx="906463" cy="776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941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MARKETING AUTOMATION"/>
          <p:cNvSpPr txBox="1"/>
          <p:nvPr/>
        </p:nvSpPr>
        <p:spPr>
          <a:xfrm>
            <a:off x="445592" y="329069"/>
            <a:ext cx="1448858" cy="565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2860" rIns="22860">
            <a:spAutoFit/>
          </a:bodyPr>
          <a:lstStyle>
            <a:lvl1pPr>
              <a:lnSpc>
                <a:spcPct val="80000"/>
              </a:lnSpc>
              <a:defRPr sz="75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3750" dirty="0"/>
              <a:t>JERIPAY</a:t>
            </a:r>
            <a:endParaRPr sz="375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297AA9F-94F7-4075-8479-E2178FC2CB17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037" y="187693"/>
            <a:ext cx="1028700" cy="10287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F1CD847-4597-4D73-8833-E5E2A5F7A13D}"/>
              </a:ext>
            </a:extLst>
          </p:cNvPr>
          <p:cNvSpPr txBox="1"/>
          <p:nvPr/>
        </p:nvSpPr>
        <p:spPr>
          <a:xfrm>
            <a:off x="2854118" y="359445"/>
            <a:ext cx="8403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1" dirty="0">
                <a:cs typeface="Arial" pitchFamily="34" charset="0"/>
              </a:rPr>
              <a:t>Web Backend Sales by Category (Tenant) Report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11203308-D93A-41C4-8FB4-8B5D786E23F8}"/>
              </a:ext>
            </a:extLst>
          </p:cNvPr>
          <p:cNvCxnSpPr>
            <a:cxnSpLocks/>
          </p:cNvCxnSpPr>
          <p:nvPr/>
        </p:nvCxnSpPr>
        <p:spPr>
          <a:xfrm>
            <a:off x="1770666" y="990626"/>
            <a:ext cx="9606171" cy="0"/>
          </a:xfrm>
          <a:prstGeom prst="line">
            <a:avLst/>
          </a:prstGeom>
          <a:ln>
            <a:solidFill>
              <a:srgbClr val="58C09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9238" y="1216393"/>
            <a:ext cx="10829026" cy="54507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8638995-8404-476C-8316-C8D4A4EF4A03}"/>
              </a:ext>
            </a:extLst>
          </p:cNvPr>
          <p:cNvSpPr txBox="1"/>
          <p:nvPr/>
        </p:nvSpPr>
        <p:spPr>
          <a:xfrm>
            <a:off x="8994180" y="1312412"/>
            <a:ext cx="3084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ighlight>
                  <a:srgbClr val="FFFF00"/>
                </a:highlight>
              </a:rPr>
              <a:t>What does the CSV report look like?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2701523"/>
              </p:ext>
            </p:extLst>
          </p:nvPr>
        </p:nvGraphicFramePr>
        <p:xfrm>
          <a:off x="7997192" y="1169986"/>
          <a:ext cx="906463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Macro-Enabled Worksheet" showAsIcon="1" r:id="rId5" imgW="905760" imgH="776520" progId="Excel.SheetMacroEnabled.12">
                  <p:embed/>
                </p:oleObj>
              </mc:Choice>
              <mc:Fallback>
                <p:oleObj name="Macro-Enabled Worksheet" showAsIcon="1" r:id="rId5" imgW="905760" imgH="776520" progId="Excel.SheetMacroEnabled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997192" y="1169986"/>
                        <a:ext cx="906463" cy="776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685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3010</TotalTime>
  <Words>1274</Words>
  <Application>Microsoft Office PowerPoint</Application>
  <PresentationFormat>Widescreen</PresentationFormat>
  <Paragraphs>207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Montserrat Classic</vt:lpstr>
      <vt:lpstr>Montserrat Classic Bold</vt:lpstr>
      <vt:lpstr>Now Bold</vt:lpstr>
      <vt:lpstr>Arial</vt:lpstr>
      <vt:lpstr>Arial Black</vt:lpstr>
      <vt:lpstr>Calibri</vt:lpstr>
      <vt:lpstr>Calibri Light</vt:lpstr>
      <vt:lpstr>Helvetica</vt:lpstr>
      <vt:lpstr>Wingdings</vt:lpstr>
      <vt:lpstr>Office Theme</vt:lpstr>
      <vt:lpstr>Image</vt:lpstr>
      <vt:lpstr>Microsoft Excel Worksheet</vt:lpstr>
      <vt:lpstr>Microsoft Excel Macro-Enabled 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7 - Transaction Slip Printing</dc:title>
  <dc:creator>Eric</dc:creator>
  <cp:lastModifiedBy>Ron Ang</cp:lastModifiedBy>
  <cp:revision>120</cp:revision>
  <dcterms:created xsi:type="dcterms:W3CDTF">2019-05-02T08:13:33Z</dcterms:created>
  <dcterms:modified xsi:type="dcterms:W3CDTF">2020-06-04T01:54:56Z</dcterms:modified>
</cp:coreProperties>
</file>